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816" r:id="rId2"/>
    <p:sldId id="818" r:id="rId3"/>
    <p:sldId id="819" r:id="rId4"/>
    <p:sldId id="820" r:id="rId5"/>
    <p:sldId id="821" r:id="rId6"/>
    <p:sldId id="822" r:id="rId7"/>
    <p:sldId id="824" r:id="rId8"/>
    <p:sldId id="832" r:id="rId9"/>
    <p:sldId id="833" r:id="rId10"/>
    <p:sldId id="835" r:id="rId11"/>
    <p:sldId id="825" r:id="rId12"/>
    <p:sldId id="826" r:id="rId13"/>
    <p:sldId id="837" r:id="rId14"/>
    <p:sldId id="827" r:id="rId15"/>
    <p:sldId id="836" r:id="rId16"/>
    <p:sldId id="828" r:id="rId17"/>
    <p:sldId id="829" r:id="rId18"/>
    <p:sldId id="830" r:id="rId19"/>
    <p:sldId id="831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3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4T02:24:05.072"/>
    </inkml:context>
    <inkml:brush xml:id="br0">
      <inkml:brushProperty name="width" value="0.5" units="cm"/>
      <inkml:brushProperty name="height" value="1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1 113 3281,'13'0'18363,"-9"0"-18057,725-13 3315,-517 7-3340,6 0-173,576-9 114,-306 22-56,0 0 132,0-21-138,-323 3-145,518-31 122,-559 35-125,134-3 21,690 8-14,-630 14-153,297 21-862,-461-24 264,-7-5-876,-127-4 1764,125 7 81,-93-4-209,15 4-36,71 18 0,-134-25 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4T04:40:22.812"/>
    </inkml:context>
    <inkml:brush xml:id="br0">
      <inkml:brushProperty name="width" value="0.5" units="cm"/>
      <inkml:brushProperty name="height" value="1" units="cm"/>
      <inkml:brushProperty name="color" value="#51E586"/>
      <inkml:brushProperty name="tip" value="rectangle"/>
      <inkml:brushProperty name="rasterOp" value="maskPen"/>
    </inkml:brush>
  </inkml:definitions>
  <inkml:trace contextRef="#ctx0" brushRef="#br0">32 190 3057,'-32'0'29710,"537"-13"-29710,-203 1 0,219-14 0,31-19 0,647-27 0,132 51 0,-696 21 0,-345 10 0,-76 0 0,123 5 0,-158-6 0,41 2 0,447-4-1184,-502-7 676,-137 0-8,-304 4-20577,184 6 15340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4T04:40:46.517"/>
    </inkml:context>
    <inkml:brush xml:id="br0">
      <inkml:brushProperty name="width" value="0.5" units="cm"/>
      <inkml:brushProperty name="height" value="1" units="cm"/>
      <inkml:brushProperty name="color" value="#96E456"/>
      <inkml:brushProperty name="tip" value="rectangle"/>
      <inkml:brushProperty name="rasterOp" value="maskPen"/>
    </inkml:brush>
  </inkml:definitions>
  <inkml:trace contextRef="#ctx0" brushRef="#br0">0 399 3729,'2'3'28783,"491"-18"-28528,19 6-255,-342 10 0,342 0 0,926-5 0,-741-29 0,-230 7 0,794-45 0,556-8 0,-1530 70 0,390-35 0,-88 3 0,-298 24 0,-261 15 0,143-4 0,373 0 0,-371 8 0,191-4 0,-269-2 0,197-11 0,-149 7 0,36-2 0,-130 6 0,73 4 0,-33 1 0,-2-1-235,-88 0 186,14 0 94,39 0-47,-53 0-6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4T05:01:07.396"/>
    </inkml:context>
    <inkml:brush xml:id="br0">
      <inkml:brushProperty name="width" value="0.5" units="cm"/>
      <inkml:brushProperty name="height" value="1" units="cm"/>
      <inkml:brushProperty name="color" value="#96E456"/>
      <inkml:brushProperty name="tip" value="rectangle"/>
      <inkml:brushProperty name="rasterOp" value="maskPen"/>
    </inkml:brush>
  </inkml:definitions>
  <inkml:trace contextRef="#ctx0" brushRef="#br0">46 240 1608,'-45'-56'30370,"1104"7"-29581,-935 35-789,136-10 0,270 16 0,-401 8 0,72-7 0,-108 2 0,21-7 0,-36 2 0,82-12 0,-77 8 0,127-3 0,76 15-26,271 4-44,300 4 146,-504-8-56,-23 11-20,-140-2 0,17 1 0,110 2 0,1355-6 0,-238-8-1587,-1089 4 1470,-264-4-273,49-3-785,-2-1 502,-64 6 903,-294 1-19145,76 1 15184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4T05:01:33.746"/>
    </inkml:context>
    <inkml:brush xml:id="br0">
      <inkml:brushProperty name="width" value="0.5" units="cm"/>
      <inkml:brushProperty name="height" value="1" units="cm"/>
      <inkml:brushProperty name="color" value="#51E586"/>
      <inkml:brushProperty name="tip" value="rectangle"/>
      <inkml:brushProperty name="rasterOp" value="maskPen"/>
    </inkml:brush>
  </inkml:definitions>
  <inkml:trace contextRef="#ctx0" brushRef="#br0">51 132 1224,'-50'-7'18583,"50"6"-18579,0 1 1,0-1-1,0 1 0,0-1 1,1 0-1,-1 1 0,0-1 1,0 1-1,0-1 0,1 1 1,-1 0-1,0-1 0,1 1 1,-1-1-1,1 1 0,-1 0 1,0-1-1,1 1 0,-1-1 1,1 1-1,-1 0 0,1 0 1,0-1-1,15-4 23,0 0 0,0 1 0,33-4 0,-15 3 169,27-5 1233,115-3 0,62 6 1038,238 3-949,685 4-914,-710 4-415,-402-4-185,232-11-61,-128 0 104,155 9 1,-157 3-47,472-1-345,-494-7-218,286-1-1277,-226-3 1437,47 7-908,-5 0-1121,-371 14-6843,-175 26 6236,163-18 161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4T05:37:29.258"/>
    </inkml:context>
    <inkml:brush xml:id="br0">
      <inkml:brushProperty name="width" value="0.4" units="cm"/>
      <inkml:brushProperty name="height" value="0.8" units="cm"/>
      <inkml:brushProperty name="color" value="#51E586"/>
      <inkml:brushProperty name="tip" value="rectangle"/>
      <inkml:brushProperty name="rasterOp" value="maskPen"/>
    </inkml:brush>
  </inkml:definitions>
  <inkml:trace contextRef="#ctx0" brushRef="#br0">21 43 288,'-21'0'26192,"780"0"-21404,-626-9-4713,-2 1 609,566-1-88,-294-2-647,95 6 136,-284 7-203,212 6-917,176 1-2215,-601-9 3266,11 0 8,281-3-1482,-491 28-16924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4T05:37:38.504"/>
    </inkml:context>
    <inkml:brush xml:id="br0">
      <inkml:brushProperty name="width" value="0.4" units="cm"/>
      <inkml:brushProperty name="height" value="0.8" units="cm"/>
      <inkml:brushProperty name="color" value="#96E456"/>
      <inkml:brushProperty name="tip" value="rectangle"/>
      <inkml:brushProperty name="rasterOp" value="maskPen"/>
    </inkml:brush>
  </inkml:definitions>
  <inkml:trace contextRef="#ctx0" brushRef="#br0">1 74 1264,'0'-9'24136,"241"-18"-23239,199-10 859,1585 37 243,-1710 12-1941,-105-2 6,189 9 20,-294-13-16,126-2-51,43 2 64,398 13-58,-606-19 2,184 3-21,489 9-14,-582-13 39,48-16-46,-98 5-83,-16 4-30,183-11-561,-207 13 79,92 0 201,-14-2-745,-108 5 577,-10 3-41,20-3 1299,-27 1-1853,-343 60-15827,211-43 13295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47285-FB3D-4CF9-AAF9-88A926450BAA}" type="datetimeFigureOut">
              <a:rPr kumimoji="1" lang="ja-JP" altLang="en-US" smtClean="0"/>
              <a:t>2026/6/15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9459F-A759-4E3B-BC54-6D8E4D888B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76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913ED-B9AC-71C2-D378-A1ECAC1F6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18E0E72-FA2F-DCB6-14A2-99A987CDF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A7AF51D-D6D0-B03D-5F12-9C679E351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803F3-97F5-E886-A81D-F7CF19E44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2CAE1-E356-4D6E-9ED6-CC8C3929DE1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8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A58A6DE3-614B-8749-66CE-BC725BB9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9" y="653142"/>
            <a:ext cx="7313023" cy="70226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EE770E0D-9F66-646C-DBE6-220894B5C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07954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DA75D2-5ADF-35D4-644F-58DAB710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7EDBE2-21BD-5861-E86D-FC56217FB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94874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8342B161-2B16-498C-596B-1B062158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4188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3847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3124D0E-F841-3ED8-FC3A-9610EE34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2B000E3-6DCC-816C-4EA1-F83603362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41124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ustomXml" Target="../ink/ink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customXml" Target="../ink/ink7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microsoft.com/office/2007/relationships/hdphoto" Target="../media/hdphoto5.wdp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microsoft.com/office/2007/relationships/hdphoto" Target="../media/hdphoto7.wdp"/><Relationship Id="rId5" Type="http://schemas.openxmlformats.org/officeDocument/2006/relationships/image" Target="../media/image31.jpe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microsoft.com/office/2007/relationships/hdphoto" Target="../media/hdphoto6.wdp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50F619C-D24D-3219-389F-5F6990452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8ED980ED-EE51-568F-263D-DB5C4233CFF6}"/>
              </a:ext>
            </a:extLst>
          </p:cNvPr>
          <p:cNvSpPr txBox="1"/>
          <p:nvPr/>
        </p:nvSpPr>
        <p:spPr>
          <a:xfrm>
            <a:off x="8720473" y="113471"/>
            <a:ext cx="3242927" cy="1160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4928"/>
              </a:lnSpc>
            </a:pPr>
            <a:r>
              <a:rPr kumimoji="0" lang="en-US" sz="28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HG教科書体" panose="02020609000000000000" pitchFamily="17" charset="-128"/>
                <a:ea typeface="HG教科書体" panose="02020609000000000000" pitchFamily="17" charset="-128"/>
                <a:cs typeface="モトヤノート Bold"/>
                <a:sym typeface="モトヤノート Bold"/>
              </a:rPr>
              <a:t>2026</a:t>
            </a:r>
            <a:r>
              <a:rPr kumimoji="0" lang="ja-JP" altLang="en-US" sz="28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HG教科書体" panose="02020609000000000000" pitchFamily="17" charset="-128"/>
                <a:ea typeface="HG教科書体" panose="02020609000000000000" pitchFamily="17" charset="-128"/>
                <a:cs typeface="モトヤノート Bold"/>
                <a:sym typeface="モトヤノート Bold"/>
              </a:rPr>
              <a:t>年</a:t>
            </a:r>
            <a:r>
              <a:rPr kumimoji="0" lang="en-US" altLang="ja-JP" sz="28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HG教科書体" panose="02020609000000000000" pitchFamily="17" charset="-128"/>
                <a:ea typeface="HG教科書体" panose="02020609000000000000" pitchFamily="17" charset="-128"/>
                <a:cs typeface="モトヤノート Bold"/>
                <a:sym typeface="モトヤノート Bold"/>
              </a:rPr>
              <a:t>6</a:t>
            </a:r>
            <a:r>
              <a:rPr kumimoji="0" lang="ja-JP" altLang="en-US" sz="28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HG教科書体" panose="02020609000000000000" pitchFamily="17" charset="-128"/>
                <a:ea typeface="HG教科書体" panose="02020609000000000000" pitchFamily="17" charset="-128"/>
                <a:cs typeface="モトヤノート Bold"/>
                <a:sym typeface="モトヤノート Bold"/>
              </a:rPr>
              <a:t>月</a:t>
            </a:r>
            <a:r>
              <a:rPr kumimoji="0" lang="en-US" altLang="ja-JP" sz="28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HG教科書体" panose="02020609000000000000" pitchFamily="17" charset="-128"/>
                <a:ea typeface="HG教科書体" panose="02020609000000000000" pitchFamily="17" charset="-128"/>
                <a:cs typeface="モトヤノート Bold"/>
                <a:sym typeface="モトヤノート Bold"/>
              </a:rPr>
              <a:t>11</a:t>
            </a:r>
            <a:r>
              <a:rPr kumimoji="0" lang="ja-JP" altLang="en-US" sz="28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HG教科書体" panose="02020609000000000000" pitchFamily="17" charset="-128"/>
                <a:ea typeface="HG教科書体" panose="02020609000000000000" pitchFamily="17" charset="-128"/>
                <a:cs typeface="モトヤノート Bold"/>
                <a:sym typeface="モトヤノート Bold"/>
              </a:rPr>
              <a:t>日</a:t>
            </a:r>
            <a:endParaRPr kumimoji="0" lang="en-US" altLang="ja-JP" sz="2800" b="1" dirty="0">
              <a:ln w="6350">
                <a:solidFill>
                  <a:schemeClr val="accent3">
                    <a:lumMod val="60000"/>
                    <a:lumOff val="40000"/>
                  </a:schemeClr>
                </a:solidFill>
              </a:ln>
              <a:latin typeface="HG教科書体" panose="02020609000000000000" pitchFamily="17" charset="-128"/>
              <a:ea typeface="HG教科書体" panose="02020609000000000000" pitchFamily="17" charset="-128"/>
              <a:cs typeface="モトヤノート Bold"/>
              <a:sym typeface="モトヤノート Bold"/>
            </a:endParaRPr>
          </a:p>
          <a:p>
            <a:pPr algn="r" defTabSz="609630">
              <a:lnSpc>
                <a:spcPts val="4928"/>
              </a:lnSpc>
            </a:pPr>
            <a:r>
              <a:rPr kumimoji="0" lang="ja-JP" altLang="en-US" sz="2800" b="1" dirty="0">
                <a:ln w="63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HG教科書体" panose="02020609000000000000" pitchFamily="17" charset="-128"/>
                <a:ea typeface="HG教科書体" panose="02020609000000000000" pitchFamily="17" charset="-128"/>
                <a:cs typeface="モトヤノート Bold"/>
                <a:sym typeface="モトヤノート Bold"/>
              </a:rPr>
              <a:t>学習塾対象説明会</a:t>
            </a:r>
            <a:endParaRPr kumimoji="0" lang="en-US" sz="2800" b="1" dirty="0">
              <a:ln w="6350">
                <a:solidFill>
                  <a:schemeClr val="accent3">
                    <a:lumMod val="60000"/>
                    <a:lumOff val="40000"/>
                  </a:schemeClr>
                </a:solidFill>
              </a:ln>
              <a:latin typeface="HG教科書体" panose="02020609000000000000" pitchFamily="17" charset="-128"/>
              <a:ea typeface="HG教科書体" panose="02020609000000000000" pitchFamily="17" charset="-128"/>
              <a:cs typeface="モトヤノート Bold"/>
              <a:sym typeface="モトヤノート Bold"/>
            </a:endParaRPr>
          </a:p>
        </p:txBody>
      </p:sp>
    </p:spTree>
    <p:extLst>
      <p:ext uri="{BB962C8B-B14F-4D97-AF65-F5344CB8AC3E}">
        <p14:creationId xmlns:p14="http://schemas.microsoft.com/office/powerpoint/2010/main" val="248405030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BA739-AA5A-2AC4-0BE4-952412C3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8A01E36-99ED-0E36-3045-4BCFB0A1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10" y="653142"/>
            <a:ext cx="8126402" cy="702265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学校に馴染めるか不安です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D537EAA-4406-EC76-2C44-28295BB91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5095"/>
            <a:ext cx="9994901" cy="17139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学校、生徒の雰囲気が一番の特徴（強み）です</a:t>
            </a:r>
            <a:endParaRPr lang="en-US" altLang="ja-JP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生徒達は全日制高校と同じような制服着用・校則遵守等により落ち着いた学校生活を送っています。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B1A4AF-7890-7B2C-0754-04DB26EF9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70" y="3595749"/>
            <a:ext cx="3625187" cy="241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5F587FE-76EE-E631-BB1D-1C58AF7E6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329"/>
          <a:stretch>
            <a:fillRect/>
          </a:stretch>
        </p:blipFill>
        <p:spPr>
          <a:xfrm>
            <a:off x="1918543" y="3595749"/>
            <a:ext cx="3750831" cy="250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54332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BCD92-AB0F-EE53-6F96-7D5BE6DA8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935BB9E-9AE7-4A01-11DD-DB0C74544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卒業後の進路状況は？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FBA6EBBA-4F2F-DF5A-212D-81B1F69EC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00" y="5331360"/>
            <a:ext cx="4319993" cy="102414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全国の通信制高校生の進路</a:t>
            </a:r>
            <a:endParaRPr lang="en-US" altLang="ja-JP" sz="24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（令和</a:t>
            </a:r>
            <a:r>
              <a:rPr lang="en-US" altLang="ja-JP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</a:t>
            </a: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 学校基本調査）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A520C66-2E45-C033-757B-6416B85E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799" y="1837860"/>
            <a:ext cx="3810196" cy="38101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2A7D035-4DFA-79C2-8B68-F72A6C45E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651" y="1780191"/>
            <a:ext cx="3810196" cy="3810196"/>
          </a:xfrm>
          <a:prstGeom prst="rect">
            <a:avLst/>
          </a:prstGeom>
        </p:spPr>
      </p:pic>
      <p:sp>
        <p:nvSpPr>
          <p:cNvPr id="13" name="コンテンツ プレースホルダー 4">
            <a:extLst>
              <a:ext uri="{FF2B5EF4-FFF2-40B4-BE49-F238E27FC236}">
                <a16:creationId xmlns:a16="http://schemas.microsoft.com/office/drawing/2014/main" id="{A6804F3B-9708-8306-1334-E4242762A311}"/>
              </a:ext>
            </a:extLst>
          </p:cNvPr>
          <p:cNvSpPr txBox="1">
            <a:spLocks/>
          </p:cNvSpPr>
          <p:nvPr/>
        </p:nvSpPr>
        <p:spPr>
          <a:xfrm>
            <a:off x="5766792" y="5331360"/>
            <a:ext cx="4090267" cy="1024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本校通信制卒業生の進路</a:t>
            </a:r>
            <a:endParaRPr lang="en-US" altLang="ja-JP" sz="24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（令和６・７年度 合算）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B8F7C50-5531-9765-F10D-FC3052EF5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457" y="2541563"/>
            <a:ext cx="2444865" cy="1537346"/>
          </a:xfrm>
          <a:prstGeom prst="rect">
            <a:avLst/>
          </a:prstGeom>
        </p:spPr>
      </p:pic>
      <p:sp>
        <p:nvSpPr>
          <p:cNvPr id="21" name="コンテンツ プレースホルダー 4">
            <a:extLst>
              <a:ext uri="{FF2B5EF4-FFF2-40B4-BE49-F238E27FC236}">
                <a16:creationId xmlns:a16="http://schemas.microsoft.com/office/drawing/2014/main" id="{869E121A-E195-8E49-066D-D719E869470C}"/>
              </a:ext>
            </a:extLst>
          </p:cNvPr>
          <p:cNvSpPr txBox="1">
            <a:spLocks/>
          </p:cNvSpPr>
          <p:nvPr/>
        </p:nvSpPr>
        <p:spPr>
          <a:xfrm>
            <a:off x="9435153" y="2647093"/>
            <a:ext cx="1832040" cy="1116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3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進学率が</a:t>
            </a:r>
            <a:endParaRPr lang="en-US" altLang="ja-JP" sz="3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 algn="di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3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高い！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FE82871-3A31-87B1-35B6-D0C517E4C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799" y="1067597"/>
            <a:ext cx="3582979" cy="1340739"/>
          </a:xfrm>
          <a:prstGeom prst="rect">
            <a:avLst/>
          </a:prstGeom>
        </p:spPr>
      </p:pic>
      <p:sp>
        <p:nvSpPr>
          <p:cNvPr id="26" name="コンテンツ プレースホルダー 4">
            <a:extLst>
              <a:ext uri="{FF2B5EF4-FFF2-40B4-BE49-F238E27FC236}">
                <a16:creationId xmlns:a16="http://schemas.microsoft.com/office/drawing/2014/main" id="{06659429-E07A-BE1D-E8E1-C203175ECBD1}"/>
              </a:ext>
            </a:extLst>
          </p:cNvPr>
          <p:cNvSpPr txBox="1">
            <a:spLocks/>
          </p:cNvSpPr>
          <p:nvPr/>
        </p:nvSpPr>
        <p:spPr>
          <a:xfrm>
            <a:off x="10108918" y="1339571"/>
            <a:ext cx="1110071" cy="404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ja-JP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その他</a:t>
            </a:r>
            <a:r>
              <a:rPr lang="en-US" altLang="ja-JP" sz="1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lang="ja-JP" altLang="en-US" sz="18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7" name="コンテンツ プレースホルダー 4">
            <a:extLst>
              <a:ext uri="{FF2B5EF4-FFF2-40B4-BE49-F238E27FC236}">
                <a16:creationId xmlns:a16="http://schemas.microsoft.com/office/drawing/2014/main" id="{E67D52B3-6F06-257A-768E-E4E0AFBC5727}"/>
              </a:ext>
            </a:extLst>
          </p:cNvPr>
          <p:cNvSpPr txBox="1">
            <a:spLocks/>
          </p:cNvSpPr>
          <p:nvPr/>
        </p:nvSpPr>
        <p:spPr>
          <a:xfrm>
            <a:off x="8141580" y="1195473"/>
            <a:ext cx="2108024" cy="634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進路未決定</a:t>
            </a:r>
            <a:endParaRPr lang="en-US" altLang="ja-JP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8" name="コンテンツ プレースホルダー 4">
            <a:extLst>
              <a:ext uri="{FF2B5EF4-FFF2-40B4-BE49-F238E27FC236}">
                <a16:creationId xmlns:a16="http://schemas.microsoft.com/office/drawing/2014/main" id="{2FCA623B-0ADD-FC71-EC14-57D824D12F12}"/>
              </a:ext>
            </a:extLst>
          </p:cNvPr>
          <p:cNvSpPr txBox="1">
            <a:spLocks/>
          </p:cNvSpPr>
          <p:nvPr/>
        </p:nvSpPr>
        <p:spPr>
          <a:xfrm>
            <a:off x="8473338" y="1620257"/>
            <a:ext cx="2487466" cy="404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が少ない！</a:t>
            </a:r>
          </a:p>
        </p:txBody>
      </p:sp>
    </p:spTree>
    <p:extLst>
      <p:ext uri="{BB962C8B-B14F-4D97-AF65-F5344CB8AC3E}">
        <p14:creationId xmlns:p14="http://schemas.microsoft.com/office/powerpoint/2010/main" val="2045799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63B87-585F-F2A6-73F9-A6AEDBA21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315EE35-4BF5-96BC-5AAB-58B571FA1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卒業後の進路状況は？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47E80A0-0553-820C-7C62-700333D87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91" y="1737966"/>
            <a:ext cx="1769291" cy="58578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国公立大学</a:t>
            </a:r>
          </a:p>
        </p:txBody>
      </p:sp>
      <p:sp>
        <p:nvSpPr>
          <p:cNvPr id="2" name="コンテンツ プレースホルダー 4">
            <a:extLst>
              <a:ext uri="{FF2B5EF4-FFF2-40B4-BE49-F238E27FC236}">
                <a16:creationId xmlns:a16="http://schemas.microsoft.com/office/drawing/2014/main" id="{AFD11799-99BA-C6C9-6710-87424E985C97}"/>
              </a:ext>
            </a:extLst>
          </p:cNvPr>
          <p:cNvSpPr txBox="1">
            <a:spLocks/>
          </p:cNvSpPr>
          <p:nvPr/>
        </p:nvSpPr>
        <p:spPr>
          <a:xfrm>
            <a:off x="752352" y="2311312"/>
            <a:ext cx="2344153" cy="222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お茶の水女子大学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埼玉大学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岡山大学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名古屋市立大学</a:t>
            </a:r>
          </a:p>
        </p:txBody>
      </p:sp>
      <p:sp>
        <p:nvSpPr>
          <p:cNvPr id="3" name="コンテンツ プレースホルダー 4">
            <a:extLst>
              <a:ext uri="{FF2B5EF4-FFF2-40B4-BE49-F238E27FC236}">
                <a16:creationId xmlns:a16="http://schemas.microsoft.com/office/drawing/2014/main" id="{CB8B2F79-DA0E-E489-1CBE-9841ADE2053A}"/>
              </a:ext>
            </a:extLst>
          </p:cNvPr>
          <p:cNvSpPr txBox="1">
            <a:spLocks/>
          </p:cNvSpPr>
          <p:nvPr/>
        </p:nvSpPr>
        <p:spPr>
          <a:xfrm>
            <a:off x="3477621" y="1737966"/>
            <a:ext cx="1769291" cy="585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私立大学</a:t>
            </a:r>
          </a:p>
        </p:txBody>
      </p:sp>
      <p:sp>
        <p:nvSpPr>
          <p:cNvPr id="6" name="コンテンツ プレースホルダー 4">
            <a:extLst>
              <a:ext uri="{FF2B5EF4-FFF2-40B4-BE49-F238E27FC236}">
                <a16:creationId xmlns:a16="http://schemas.microsoft.com/office/drawing/2014/main" id="{5CF02F8B-E9B0-25E0-22C8-207F673DA916}"/>
              </a:ext>
            </a:extLst>
          </p:cNvPr>
          <p:cNvSpPr txBox="1">
            <a:spLocks/>
          </p:cNvSpPr>
          <p:nvPr/>
        </p:nvSpPr>
        <p:spPr>
          <a:xfrm>
            <a:off x="3461351" y="2311312"/>
            <a:ext cx="1769291" cy="3553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早稲田大学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東京理科大学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明治大学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法政大学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学習院大学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芝浦工業大学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成蹊大学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國學院大学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コンテンツ プレースホルダー 4">
            <a:extLst>
              <a:ext uri="{FF2B5EF4-FFF2-40B4-BE49-F238E27FC236}">
                <a16:creationId xmlns:a16="http://schemas.microsoft.com/office/drawing/2014/main" id="{CCF14F51-99EE-C2ED-CAEA-5DAA68373E3E}"/>
              </a:ext>
            </a:extLst>
          </p:cNvPr>
          <p:cNvSpPr txBox="1">
            <a:spLocks/>
          </p:cNvSpPr>
          <p:nvPr/>
        </p:nvSpPr>
        <p:spPr>
          <a:xfrm>
            <a:off x="5418300" y="2323748"/>
            <a:ext cx="1769291" cy="3465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日本大学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専修大学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東京電機大学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明治薬科大学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文教大学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日本女子大学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共立女子大学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大妻女子大学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コンテンツ プレースホルダー 4">
            <a:extLst>
              <a:ext uri="{FF2B5EF4-FFF2-40B4-BE49-F238E27FC236}">
                <a16:creationId xmlns:a16="http://schemas.microsoft.com/office/drawing/2014/main" id="{9C8A9990-BFE0-DA38-8869-D34ECD5C7C5C}"/>
              </a:ext>
            </a:extLst>
          </p:cNvPr>
          <p:cNvSpPr txBox="1">
            <a:spLocks/>
          </p:cNvSpPr>
          <p:nvPr/>
        </p:nvSpPr>
        <p:spPr>
          <a:xfrm>
            <a:off x="7268752" y="2298877"/>
            <a:ext cx="1973219" cy="2179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大東文化大学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東京国際大学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大正大学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聖学院大学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コンテンツ プレースホルダー 4">
            <a:extLst>
              <a:ext uri="{FF2B5EF4-FFF2-40B4-BE49-F238E27FC236}">
                <a16:creationId xmlns:a16="http://schemas.microsoft.com/office/drawing/2014/main" id="{C2EEE5BA-DDF4-20C8-6AC1-1CE8B97A26D0}"/>
              </a:ext>
            </a:extLst>
          </p:cNvPr>
          <p:cNvSpPr txBox="1">
            <a:spLocks/>
          </p:cNvSpPr>
          <p:nvPr/>
        </p:nvSpPr>
        <p:spPr>
          <a:xfrm>
            <a:off x="9323132" y="1737966"/>
            <a:ext cx="1769291" cy="585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短期大学</a:t>
            </a:r>
          </a:p>
        </p:txBody>
      </p:sp>
      <p:sp>
        <p:nvSpPr>
          <p:cNvPr id="11" name="コンテンツ プレースホルダー 4">
            <a:extLst>
              <a:ext uri="{FF2B5EF4-FFF2-40B4-BE49-F238E27FC236}">
                <a16:creationId xmlns:a16="http://schemas.microsoft.com/office/drawing/2014/main" id="{21E82480-47D1-E56B-DE3C-65BAF0B21326}"/>
              </a:ext>
            </a:extLst>
          </p:cNvPr>
          <p:cNvSpPr txBox="1">
            <a:spLocks/>
          </p:cNvSpPr>
          <p:nvPr/>
        </p:nvSpPr>
        <p:spPr>
          <a:xfrm>
            <a:off x="9330814" y="2311313"/>
            <a:ext cx="1973219" cy="833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国際学院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埼玉短期大学</a:t>
            </a:r>
            <a:endParaRPr lang="en-US" altLang="ja-JP" sz="20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936DA02-5526-DF05-B59A-D91362E62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701" y="3267217"/>
            <a:ext cx="3484932" cy="3484932"/>
          </a:xfrm>
          <a:prstGeom prst="rect">
            <a:avLst/>
          </a:prstGeom>
        </p:spPr>
      </p:pic>
      <p:sp>
        <p:nvSpPr>
          <p:cNvPr id="15" name="吹き出し: 円形 14">
            <a:extLst>
              <a:ext uri="{FF2B5EF4-FFF2-40B4-BE49-F238E27FC236}">
                <a16:creationId xmlns:a16="http://schemas.microsoft.com/office/drawing/2014/main" id="{1D994A15-3F5E-CB99-073F-DE8EB9B6218A}"/>
              </a:ext>
            </a:extLst>
          </p:cNvPr>
          <p:cNvSpPr/>
          <p:nvPr/>
        </p:nvSpPr>
        <p:spPr>
          <a:xfrm flipH="1">
            <a:off x="8548131" y="3570972"/>
            <a:ext cx="1594936" cy="1545011"/>
          </a:xfrm>
          <a:prstGeom prst="wedgeEllipseCallout">
            <a:avLst>
              <a:gd name="adj1" fmla="val -58064"/>
              <a:gd name="adj2" fmla="val 16914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spc="200" dirty="0">
                <a:solidFill>
                  <a:schemeClr val="tx2"/>
                </a:solidFill>
                <a:latin typeface="+mj-ea"/>
                <a:ea typeface="+mj-ea"/>
              </a:rPr>
              <a:t>難関大学にも多数進学しています！</a:t>
            </a:r>
          </a:p>
        </p:txBody>
      </p:sp>
    </p:spTree>
    <p:extLst>
      <p:ext uri="{BB962C8B-B14F-4D97-AF65-F5344CB8AC3E}">
        <p14:creationId xmlns:p14="http://schemas.microsoft.com/office/powerpoint/2010/main" val="380482435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37249-123F-218F-398C-76B397057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3AA610B8-8DFA-588E-9CA2-B671B0B1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307" y="2976552"/>
            <a:ext cx="4985385" cy="1325563"/>
          </a:xfrm>
        </p:spPr>
        <p:txBody>
          <a:bodyPr>
            <a:normAutofit/>
          </a:bodyPr>
          <a:lstStyle/>
          <a:p>
            <a:pPr algn="dist"/>
            <a:r>
              <a:rPr lang="ja-JP" altLang="en-US" sz="4800" b="1" dirty="0"/>
              <a:t>入試関連情報</a:t>
            </a: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22D575D1-182F-FD7B-A330-8B1BED2DF126}"/>
              </a:ext>
            </a:extLst>
          </p:cNvPr>
          <p:cNvSpPr txBox="1">
            <a:spLocks/>
          </p:cNvSpPr>
          <p:nvPr/>
        </p:nvSpPr>
        <p:spPr>
          <a:xfrm>
            <a:off x="4388620" y="1394505"/>
            <a:ext cx="34147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altLang="ja-JP" sz="4000" b="1" dirty="0">
                <a:solidFill>
                  <a:schemeClr val="tx2"/>
                </a:solidFill>
              </a:rPr>
              <a:t>2027</a:t>
            </a:r>
            <a:r>
              <a:rPr lang="ja-JP" altLang="en-US" sz="4000" b="1" dirty="0">
                <a:solidFill>
                  <a:schemeClr val="tx2"/>
                </a:solidFill>
              </a:rPr>
              <a:t>年度</a:t>
            </a:r>
          </a:p>
        </p:txBody>
      </p:sp>
    </p:spTree>
    <p:extLst>
      <p:ext uri="{BB962C8B-B14F-4D97-AF65-F5344CB8AC3E}">
        <p14:creationId xmlns:p14="http://schemas.microsoft.com/office/powerpoint/2010/main" val="334722536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561AE-F98C-654B-E6DA-43D502D59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60F91B63-DC89-4F98-B0E7-4213C9F57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9" y="653142"/>
            <a:ext cx="7992291" cy="70226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実は全日制を目指してます</a:t>
            </a:r>
            <a:r>
              <a:rPr lang="en-US" altLang="ja-JP" dirty="0">
                <a:solidFill>
                  <a:schemeClr val="tx2"/>
                </a:solidFill>
              </a:rPr>
              <a:t>…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2EDA255-F43B-6806-A4D9-B10586A8C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32534" cy="437923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本校</a:t>
            </a: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全日制受験の際スライド受験</a:t>
            </a: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が可能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ja-JP" altLang="en-US" sz="20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全日制不合格でも通信制合格となる可能性もある</a:t>
            </a:r>
            <a:endParaRPr lang="en-US" altLang="ja-JP" sz="20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1/22</a:t>
            </a:r>
            <a:r>
              <a:rPr lang="ja-JP" altLang="en-US" sz="20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（私立推薦入試の初日）なら全日制と通信制を別々に受ける必要はない</a:t>
            </a:r>
            <a:endParaRPr lang="en-US" altLang="ja-JP" sz="20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altLang="ja-JP" sz="20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本校通信制から本校</a:t>
            </a: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全日制への転籍</a:t>
            </a: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が可能</a:t>
            </a:r>
            <a:endParaRPr lang="en-US" altLang="ja-JP" sz="20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ja-JP" altLang="en-US" sz="20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進級時に希望者の中から十分な学力と登校状況</a:t>
            </a:r>
            <a:endParaRPr lang="en-US" altLang="ja-JP" sz="20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0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が認められた場合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ja-JP" altLang="en-US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78823C7-63DB-BC4C-076D-F060F7215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1012" y="3572933"/>
            <a:ext cx="3945913" cy="26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17969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91515-FA40-3F1D-0B5C-9DDCE0570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AA4904CB-15E4-D4A6-152D-5778BEBA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昨年度の入試結果は？</a:t>
            </a:r>
            <a:endParaRPr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84B26FA5-3343-56AC-F762-63577F6896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240202"/>
              </p:ext>
            </p:extLst>
          </p:nvPr>
        </p:nvGraphicFramePr>
        <p:xfrm>
          <a:off x="835661" y="2028068"/>
          <a:ext cx="6468111" cy="103949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629411">
                  <a:extLst>
                    <a:ext uri="{9D8B030D-6E8A-4147-A177-3AD203B41FA5}">
                      <a16:colId xmlns:a16="http://schemas.microsoft.com/office/drawing/2014/main" val="2430298670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32250590"/>
                    </a:ext>
                  </a:extLst>
                </a:gridCol>
                <a:gridCol w="1653918">
                  <a:extLst>
                    <a:ext uri="{9D8B030D-6E8A-4147-A177-3AD203B41FA5}">
                      <a16:colId xmlns:a16="http://schemas.microsoft.com/office/drawing/2014/main" val="3952124508"/>
                    </a:ext>
                  </a:extLst>
                </a:gridCol>
                <a:gridCol w="1603632">
                  <a:extLst>
                    <a:ext uri="{9D8B030D-6E8A-4147-A177-3AD203B41FA5}">
                      <a16:colId xmlns:a16="http://schemas.microsoft.com/office/drawing/2014/main" val="2480892731"/>
                    </a:ext>
                  </a:extLst>
                </a:gridCol>
              </a:tblGrid>
              <a:tr h="42334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　</a:t>
                      </a:r>
                      <a:endParaRPr lang="ja-JP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受験者数</a:t>
                      </a:r>
                      <a:endParaRPr lang="ja-JP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合格者数</a:t>
                      </a:r>
                      <a:endParaRPr lang="en-US" altLang="ja-JP" sz="2000" b="1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入学者数</a:t>
                      </a:r>
                      <a:endParaRPr lang="ja-JP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593886"/>
                  </a:ext>
                </a:extLst>
              </a:tr>
              <a:tr h="61614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通信制入試</a:t>
                      </a:r>
                      <a:endParaRPr lang="ja-JP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14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85469"/>
                  </a:ext>
                </a:extLst>
              </a:tr>
            </a:tbl>
          </a:graphicData>
        </a:graphic>
      </p:graphicFrame>
      <p:sp>
        <p:nvSpPr>
          <p:cNvPr id="7" name="スライド番号プレースホルダー 2">
            <a:extLst>
              <a:ext uri="{FF2B5EF4-FFF2-40B4-BE49-F238E27FC236}">
                <a16:creationId xmlns:a16="http://schemas.microsoft.com/office/drawing/2014/main" id="{422F0F45-D78F-EA4E-AD86-42720066C3C4}"/>
              </a:ext>
            </a:extLst>
          </p:cNvPr>
          <p:cNvSpPr txBox="1">
            <a:spLocks/>
          </p:cNvSpPr>
          <p:nvPr/>
        </p:nvSpPr>
        <p:spPr>
          <a:xfrm>
            <a:off x="9331037" y="63682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36258-B1D1-46A0-B0C0-B1379B0C336E}" type="slidenum">
              <a:rPr kumimoji="1" lang="ja-JP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D28030D-FACD-5BB1-BBBF-E83F960C1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815846"/>
              </p:ext>
            </p:extLst>
          </p:nvPr>
        </p:nvGraphicFramePr>
        <p:xfrm>
          <a:off x="840739" y="3740225"/>
          <a:ext cx="9697098" cy="2628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16183">
                  <a:extLst>
                    <a:ext uri="{9D8B030D-6E8A-4147-A177-3AD203B41FA5}">
                      <a16:colId xmlns:a16="http://schemas.microsoft.com/office/drawing/2014/main" val="2071695869"/>
                    </a:ext>
                  </a:extLst>
                </a:gridCol>
                <a:gridCol w="1616183">
                  <a:extLst>
                    <a:ext uri="{9D8B030D-6E8A-4147-A177-3AD203B41FA5}">
                      <a16:colId xmlns:a16="http://schemas.microsoft.com/office/drawing/2014/main" val="270909603"/>
                    </a:ext>
                  </a:extLst>
                </a:gridCol>
                <a:gridCol w="1616183">
                  <a:extLst>
                    <a:ext uri="{9D8B030D-6E8A-4147-A177-3AD203B41FA5}">
                      <a16:colId xmlns:a16="http://schemas.microsoft.com/office/drawing/2014/main" val="2514660958"/>
                    </a:ext>
                  </a:extLst>
                </a:gridCol>
                <a:gridCol w="1616183">
                  <a:extLst>
                    <a:ext uri="{9D8B030D-6E8A-4147-A177-3AD203B41FA5}">
                      <a16:colId xmlns:a16="http://schemas.microsoft.com/office/drawing/2014/main" val="2638261494"/>
                    </a:ext>
                  </a:extLst>
                </a:gridCol>
                <a:gridCol w="1616183">
                  <a:extLst>
                    <a:ext uri="{9D8B030D-6E8A-4147-A177-3AD203B41FA5}">
                      <a16:colId xmlns:a16="http://schemas.microsoft.com/office/drawing/2014/main" val="1940738658"/>
                    </a:ext>
                  </a:extLst>
                </a:gridCol>
                <a:gridCol w="1616183">
                  <a:extLst>
                    <a:ext uri="{9D8B030D-6E8A-4147-A177-3AD203B41FA5}">
                      <a16:colId xmlns:a16="http://schemas.microsoft.com/office/drawing/2014/main" val="1515915845"/>
                    </a:ext>
                  </a:extLst>
                </a:gridCol>
              </a:tblGrid>
              <a:tr h="66004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　</a:t>
                      </a:r>
                      <a:endParaRPr lang="ja-JP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希望者数</a:t>
                      </a:r>
                      <a:endParaRPr lang="ja-JP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全日制</a:t>
                      </a:r>
                      <a:endParaRPr lang="en-US" altLang="ja-JP" sz="20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合格者数</a:t>
                      </a:r>
                      <a:endParaRPr lang="ja-JP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スライド</a:t>
                      </a:r>
                      <a:br>
                        <a:rPr lang="en-US" altLang="ja-JP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ja-JP" alt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判定対象者数</a:t>
                      </a:r>
                      <a:endParaRPr lang="en-US" altLang="ja-JP" sz="2000" b="1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通信制</a:t>
                      </a:r>
                      <a:endParaRPr lang="en-US" altLang="ja-JP" sz="20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合格者数</a:t>
                      </a:r>
                      <a:endParaRPr lang="en-US" altLang="ja-JP" sz="2000" b="1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通信制</a:t>
                      </a:r>
                      <a:endParaRPr lang="en-US" altLang="ja-JP" sz="20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入学者数</a:t>
                      </a:r>
                      <a:endParaRPr lang="en-US" altLang="ja-JP" sz="20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443238"/>
                  </a:ext>
                </a:extLst>
              </a:tr>
              <a:tr h="67678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全日制</a:t>
                      </a:r>
                      <a:endParaRPr lang="en-US" altLang="ja-JP" sz="18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ja-JP" alt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推薦入試</a:t>
                      </a:r>
                      <a:endParaRPr lang="ja-JP" alt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206</a:t>
                      </a:r>
                      <a:endParaRPr lang="en-US" altLang="ja-JP" sz="24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202</a:t>
                      </a:r>
                      <a:endParaRPr lang="en-US" altLang="ja-JP" sz="24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r>
                        <a:rPr lang="ja-JP" altLang="en-US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　</a:t>
                      </a:r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 2 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187779"/>
                  </a:ext>
                </a:extLst>
              </a:tr>
              <a:tr h="7611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全日制</a:t>
                      </a:r>
                      <a:endParaRPr lang="en-US" altLang="ja-JP" sz="1800" b="1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ja-JP" altLang="en-US" sz="18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一般入試</a:t>
                      </a:r>
                      <a:endParaRPr lang="en-US" altLang="ja-JP" sz="1800" b="1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17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7561224"/>
                  </a:ext>
                </a:extLst>
              </a:tr>
              <a:tr h="53006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合計</a:t>
                      </a:r>
                      <a:endParaRPr lang="ja-JP" alt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223</a:t>
                      </a:r>
                      <a:endParaRPr lang="en-US" altLang="ja-JP" sz="24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217</a:t>
                      </a:r>
                      <a:endParaRPr lang="en-US" altLang="ja-JP" sz="24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3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altLang="ja-JP" sz="3200" b="0" i="0" u="none" strike="noStrike" dirty="0">
                        <a:solidFill>
                          <a:schemeClr val="tx2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629867"/>
                  </a:ext>
                </a:extLst>
              </a:tr>
            </a:tbl>
          </a:graphicData>
        </a:graphic>
      </p:graphicFrame>
      <p:sp>
        <p:nvSpPr>
          <p:cNvPr id="11" name="コンテンツ プレースホルダー 4">
            <a:extLst>
              <a:ext uri="{FF2B5EF4-FFF2-40B4-BE49-F238E27FC236}">
                <a16:creationId xmlns:a16="http://schemas.microsoft.com/office/drawing/2014/main" id="{2DDC60D5-8947-1B7F-7AF4-01B777EB5F8E}"/>
              </a:ext>
            </a:extLst>
          </p:cNvPr>
          <p:cNvSpPr txBox="1">
            <a:spLocks/>
          </p:cNvSpPr>
          <p:nvPr/>
        </p:nvSpPr>
        <p:spPr>
          <a:xfrm>
            <a:off x="7620347" y="1500485"/>
            <a:ext cx="4041920" cy="2094129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8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通信制スライド判定条件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 出願時に通信制スライド希望申請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 全日制入試で不合格になる</a:t>
            </a:r>
            <a:endParaRPr lang="en-US" altLang="ja-JP" sz="18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18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 希望者      合格者      判定対象者</a:t>
            </a:r>
            <a:endParaRPr lang="en-US" altLang="ja-JP" sz="18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 206</a:t>
            </a:r>
            <a:r>
              <a:rPr lang="ja-JP" altLang="en-US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名  </a:t>
            </a:r>
            <a:r>
              <a:rPr lang="en-US" altLang="ja-JP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–  202</a:t>
            </a:r>
            <a:r>
              <a:rPr lang="ja-JP" altLang="en-US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名  </a:t>
            </a:r>
            <a:r>
              <a:rPr lang="en-US" altLang="ja-JP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=  </a:t>
            </a:r>
            <a:r>
              <a:rPr lang="en-US" altLang="ja-JP" sz="1800" b="1" u="sng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</a:t>
            </a:r>
            <a:r>
              <a:rPr lang="ja-JP" altLang="en-US" sz="1800" b="1" u="sng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名</a:t>
            </a:r>
          </a:p>
        </p:txBody>
      </p:sp>
      <p:sp>
        <p:nvSpPr>
          <p:cNvPr id="12" name="コンテンツ プレースホルダー 4">
            <a:extLst>
              <a:ext uri="{FF2B5EF4-FFF2-40B4-BE49-F238E27FC236}">
                <a16:creationId xmlns:a16="http://schemas.microsoft.com/office/drawing/2014/main" id="{1CB3989F-DE0D-C10D-DAA5-6D333029A8EA}"/>
              </a:ext>
            </a:extLst>
          </p:cNvPr>
          <p:cNvSpPr txBox="1">
            <a:spLocks/>
          </p:cNvSpPr>
          <p:nvPr/>
        </p:nvSpPr>
        <p:spPr>
          <a:xfrm>
            <a:off x="835661" y="1500485"/>
            <a:ext cx="2875627" cy="566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通信制 単独入試</a:t>
            </a:r>
          </a:p>
        </p:txBody>
      </p:sp>
      <p:sp>
        <p:nvSpPr>
          <p:cNvPr id="13" name="コンテンツ プレースホルダー 4">
            <a:extLst>
              <a:ext uri="{FF2B5EF4-FFF2-40B4-BE49-F238E27FC236}">
                <a16:creationId xmlns:a16="http://schemas.microsoft.com/office/drawing/2014/main" id="{9F35C012-6300-1511-81C3-220C2F81A0F4}"/>
              </a:ext>
            </a:extLst>
          </p:cNvPr>
          <p:cNvSpPr txBox="1">
            <a:spLocks/>
          </p:cNvSpPr>
          <p:nvPr/>
        </p:nvSpPr>
        <p:spPr>
          <a:xfrm>
            <a:off x="835661" y="3223509"/>
            <a:ext cx="6378789" cy="566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全日制受験者 内 通信制スライド判定希望者</a:t>
            </a:r>
          </a:p>
        </p:txBody>
      </p:sp>
      <p:sp>
        <p:nvSpPr>
          <p:cNvPr id="20" name="吹き出し: 折線 19">
            <a:extLst>
              <a:ext uri="{FF2B5EF4-FFF2-40B4-BE49-F238E27FC236}">
                <a16:creationId xmlns:a16="http://schemas.microsoft.com/office/drawing/2014/main" id="{3FF1110B-AD12-D494-8313-8AC3D18814A3}"/>
              </a:ext>
            </a:extLst>
          </p:cNvPr>
          <p:cNvSpPr/>
          <p:nvPr/>
        </p:nvSpPr>
        <p:spPr>
          <a:xfrm>
            <a:off x="3051259" y="4452232"/>
            <a:ext cx="4569087" cy="566928"/>
          </a:xfrm>
          <a:prstGeom prst="borderCallout2">
            <a:avLst>
              <a:gd name="adj1" fmla="val -552"/>
              <a:gd name="adj2" fmla="val 53300"/>
              <a:gd name="adj3" fmla="val -221458"/>
              <a:gd name="adj4" fmla="val 100132"/>
              <a:gd name="adj5" fmla="val -223536"/>
              <a:gd name="adj6" fmla="val 100398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209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8FD3E-FB02-F18A-DA5B-58FDFA10F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4FD73B6-0AA2-D73A-FB3D-1DEFAC4A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入学できるか不安です</a:t>
            </a:r>
            <a:r>
              <a:rPr lang="en-US" altLang="ja-JP" dirty="0">
                <a:solidFill>
                  <a:schemeClr val="tx2"/>
                </a:solidFill>
              </a:rPr>
              <a:t>…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0DDDFC5-B1CB-695C-3276-358198847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■ 入学までの流れ</a:t>
            </a:r>
            <a:endParaRPr lang="en-US" altLang="ja-JP" sz="20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① ウェブサイトから</a:t>
            </a: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「学校見学・個別相談」</a:t>
            </a: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に申し込む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　 ↪ 現地にて出願書類をお渡ししています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② 出願して入学試験を受ける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 ↪ 書類審査、</a:t>
            </a:r>
            <a:r>
              <a:rPr lang="ja-JP" altLang="en-US" sz="24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筆記試験（国・数・英）</a:t>
            </a:r>
            <a:endParaRPr lang="en-US" altLang="ja-JP" sz="24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 </a:t>
            </a:r>
            <a:r>
              <a:rPr lang="en-US" altLang="ja-JP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 </a:t>
            </a: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新入学生は面接試験がありません！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ja-JP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 合格発表と入学手続き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BA42A2-DF5D-8BBD-F781-197234D81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00"/>
                    </a14:imgEffect>
                    <a14:imgEffect>
                      <a14:saturation sat="66000"/>
                    </a14:imgEffect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13372" y="2504207"/>
            <a:ext cx="2563398" cy="356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70429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03A55-FE6D-F7C5-BDC5-170D6C7D0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51A230C-A08E-2687-4AF0-3A330C8C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9" y="653142"/>
            <a:ext cx="7992291" cy="702265"/>
          </a:xfrm>
        </p:spPr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入学できるか不安です</a:t>
            </a:r>
            <a:r>
              <a:rPr lang="en-US" altLang="ja-JP" dirty="0">
                <a:solidFill>
                  <a:schemeClr val="tx2"/>
                </a:solidFill>
              </a:rPr>
              <a:t>…</a:t>
            </a:r>
            <a:endParaRPr lang="ja-JP" altLang="en-US" dirty="0">
              <a:solidFill>
                <a:schemeClr val="tx2"/>
              </a:solidFill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185D4A7-D825-CE1C-6936-F5886EB36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09" y="1675335"/>
            <a:ext cx="4592599" cy="59602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■ 求める人物像（相談の目安）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AA08C39F-8B3F-56AC-0EE0-DFFC01892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652138"/>
              </p:ext>
            </p:extLst>
          </p:nvPr>
        </p:nvGraphicFramePr>
        <p:xfrm>
          <a:off x="688312" y="2351315"/>
          <a:ext cx="5637125" cy="3117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1258">
                  <a:extLst>
                    <a:ext uri="{9D8B030D-6E8A-4147-A177-3AD203B41FA5}">
                      <a16:colId xmlns:a16="http://schemas.microsoft.com/office/drawing/2014/main" val="807504232"/>
                    </a:ext>
                  </a:extLst>
                </a:gridCol>
                <a:gridCol w="1383380">
                  <a:extLst>
                    <a:ext uri="{9D8B030D-6E8A-4147-A177-3AD203B41FA5}">
                      <a16:colId xmlns:a16="http://schemas.microsoft.com/office/drawing/2014/main" val="360573085"/>
                    </a:ext>
                  </a:extLst>
                </a:gridCol>
                <a:gridCol w="3652487">
                  <a:extLst>
                    <a:ext uri="{9D8B030D-6E8A-4147-A177-3AD203B41FA5}">
                      <a16:colId xmlns:a16="http://schemas.microsoft.com/office/drawing/2014/main" val="875656070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effectLst/>
                        </a:rPr>
                        <a:t>　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100" u="none" strike="noStrike">
                          <a:effectLst/>
                        </a:rPr>
                        <a:t>必要な適性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100" u="none" strike="noStrike">
                          <a:effectLst/>
                        </a:rPr>
                        <a:t>具体例（面談時の質問）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88051"/>
                  </a:ext>
                </a:extLst>
              </a:tr>
              <a:tr h="800100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生活面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effectLst/>
                        </a:rPr>
                        <a:t>社会規範の遵守と自律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>
                          <a:effectLst/>
                        </a:rPr>
                        <a:t>・ルールを守ることはなぜ大切だと考えますか？</a:t>
                      </a:r>
                      <a:br>
                        <a:rPr lang="ja-JP" altLang="en-US" sz="1000" u="none" strike="noStrike">
                          <a:effectLst/>
                        </a:rPr>
                      </a:br>
                      <a:r>
                        <a:rPr lang="ja-JP" altLang="en-US" sz="1000" u="none" strike="noStrike">
                          <a:effectLst/>
                        </a:rPr>
                        <a:t>・あなたは普段どのようなマナーを意識していますか？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01993"/>
                  </a:ext>
                </a:extLst>
              </a:tr>
              <a:tr h="876300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effectLst/>
                        </a:rPr>
                        <a:t>協働的な学習への参画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effectLst/>
                        </a:rPr>
                        <a:t>・グループワークに積極的に参加できますか？</a:t>
                      </a:r>
                      <a:br>
                        <a:rPr lang="ja-JP" altLang="en-US" sz="1000" u="none" strike="noStrike" dirty="0">
                          <a:effectLst/>
                        </a:rPr>
                      </a:br>
                      <a:r>
                        <a:rPr lang="ja-JP" altLang="en-US" sz="1000" u="none" strike="noStrike" dirty="0">
                          <a:effectLst/>
                        </a:rPr>
                        <a:t>・集団で活動するときに気を付けていることは何ですか？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511968"/>
                  </a:ext>
                </a:extLst>
              </a:tr>
              <a:tr h="587375">
                <a:tc vMerge="1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effectLst/>
                        </a:rPr>
                        <a:t>学習環境への適応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effectLst/>
                        </a:rPr>
                        <a:t>・教室で授業や試験を受けることはできますか？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804431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effectLst/>
                        </a:rPr>
                        <a:t>良好な人間関係の構築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effectLst/>
                        </a:rPr>
                        <a:t>・他人と仲良くするためにどのようなことを気を付けていますか？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86517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C934AB50-B14B-97F4-8285-61719B2D3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969800"/>
              </p:ext>
            </p:extLst>
          </p:nvPr>
        </p:nvGraphicFramePr>
        <p:xfrm>
          <a:off x="6516285" y="2351315"/>
          <a:ext cx="5104634" cy="3117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924">
                  <a:extLst>
                    <a:ext uri="{9D8B030D-6E8A-4147-A177-3AD203B41FA5}">
                      <a16:colId xmlns:a16="http://schemas.microsoft.com/office/drawing/2014/main" val="614562593"/>
                    </a:ext>
                  </a:extLst>
                </a:gridCol>
                <a:gridCol w="1215850">
                  <a:extLst>
                    <a:ext uri="{9D8B030D-6E8A-4147-A177-3AD203B41FA5}">
                      <a16:colId xmlns:a16="http://schemas.microsoft.com/office/drawing/2014/main" val="3219862991"/>
                    </a:ext>
                  </a:extLst>
                </a:gridCol>
                <a:gridCol w="3295860">
                  <a:extLst>
                    <a:ext uri="{9D8B030D-6E8A-4147-A177-3AD203B41FA5}">
                      <a16:colId xmlns:a16="http://schemas.microsoft.com/office/drawing/2014/main" val="3267436263"/>
                    </a:ext>
                  </a:extLst>
                </a:gridCol>
              </a:tblGrid>
              <a:tr h="31243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　</a:t>
                      </a:r>
                      <a:endParaRPr lang="ja-JP" alt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100" u="none" strike="noStrike">
                          <a:solidFill>
                            <a:schemeClr val="tx2"/>
                          </a:solidFill>
                          <a:effectLst/>
                        </a:rPr>
                        <a:t>必要な適性</a:t>
                      </a:r>
                      <a:endParaRPr lang="ja-JP" altLang="en-US" sz="1100" b="0" i="0" u="none" strike="noStrike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100" u="none" strike="noStrike">
                          <a:solidFill>
                            <a:schemeClr val="tx2"/>
                          </a:solidFill>
                          <a:effectLst/>
                        </a:rPr>
                        <a:t>具体例（面談時の質問）</a:t>
                      </a:r>
                      <a:endParaRPr lang="ja-JP" altLang="en-US" sz="1100" b="0" i="0" u="none" strike="noStrike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468038"/>
                  </a:ext>
                </a:extLst>
              </a:tr>
              <a:tr h="875249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ja-JP" altLang="en-US" sz="1100" b="0" i="0" u="none" strike="noStrike" dirty="0">
                          <a:solidFill>
                            <a:schemeClr val="tx2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学習面</a:t>
                      </a:r>
                      <a:endParaRPr lang="en-US" altLang="ja-JP" sz="1100" b="0" i="0" u="none" strike="noStrike" dirty="0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>
                          <a:solidFill>
                            <a:schemeClr val="tx2"/>
                          </a:solidFill>
                          <a:effectLst/>
                        </a:rPr>
                        <a:t>基礎学力と自学自習</a:t>
                      </a:r>
                      <a:endParaRPr lang="ja-JP" altLang="en-US" sz="1000" b="0" i="0" u="none" strike="noStrike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・レポート課題などに取り組む意欲がありますか？</a:t>
                      </a:r>
                      <a:b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altLang="ja-JP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※</a:t>
                      </a: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学力</a:t>
                      </a:r>
                      <a:r>
                        <a:rPr lang="ja-JP" altLang="en-US" sz="1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（中学３年次・会場テスト等での偏差値</a:t>
                      </a:r>
                      <a:r>
                        <a:rPr lang="en-US" altLang="ja-JP" sz="1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r>
                        <a:rPr lang="ja-JP" altLang="en-US" sz="1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以上）</a:t>
                      </a: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を確認できる資料の持参が望ましい</a:t>
                      </a:r>
                      <a:endParaRPr lang="ja-JP" alt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615461"/>
                  </a:ext>
                </a:extLst>
              </a:tr>
              <a:tr h="9091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継続的な学校での</a:t>
                      </a:r>
                      <a:endParaRPr lang="en-US" altLang="ja-JP" sz="1000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学習意欲</a:t>
                      </a:r>
                      <a:endParaRPr lang="ja-JP" alt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・週に</a:t>
                      </a:r>
                      <a:r>
                        <a:rPr lang="en-US" altLang="ja-JP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日以上の登校が可能ですか？</a:t>
                      </a:r>
                      <a:b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altLang="ja-JP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※</a:t>
                      </a: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中学</a:t>
                      </a:r>
                      <a:r>
                        <a:rPr lang="en-US" altLang="ja-JP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年間の登校状況（フリースクール等含む）を</a:t>
                      </a:r>
                      <a:endParaRPr lang="en-US" altLang="ja-JP" sz="1000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確認できる資料の持参が望ましい</a:t>
                      </a:r>
                      <a:endParaRPr lang="ja-JP" alt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502058"/>
                  </a:ext>
                </a:extLst>
              </a:tr>
              <a:tr h="1021004">
                <a:tc vMerge="1">
                  <a:txBody>
                    <a:bodyPr/>
                    <a:lstStyle/>
                    <a:p>
                      <a:pPr algn="dist" fontAlgn="ctr">
                        <a:buNone/>
                      </a:pPr>
                      <a:endParaRPr lang="ja-JP" altLang="en-US" sz="1100" b="0" i="0" u="none" strike="noStrike" dirty="0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>
                          <a:solidFill>
                            <a:schemeClr val="tx2"/>
                          </a:solidFill>
                          <a:effectLst/>
                        </a:rPr>
                        <a:t>相談姿勢</a:t>
                      </a:r>
                      <a:endParaRPr lang="ja-JP" altLang="en-US" sz="1000" b="0" i="0" u="none" strike="noStrike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・困ったことがあったときはどうしていますか？</a:t>
                      </a:r>
                      <a:b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ja-JP" altLang="en-US" sz="1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・困りごとを解決したケースはありますか？</a:t>
                      </a:r>
                      <a:endParaRPr lang="ja-JP" altLang="en-US" sz="1000" b="0" i="0" u="none" strike="noStrike" dirty="0">
                        <a:solidFill>
                          <a:schemeClr val="tx2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65324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7057B0-1143-2E7C-618F-49445ABBEFE3}"/>
              </a:ext>
            </a:extLst>
          </p:cNvPr>
          <p:cNvSpPr txBox="1"/>
          <p:nvPr/>
        </p:nvSpPr>
        <p:spPr>
          <a:xfrm>
            <a:off x="592853" y="5638367"/>
            <a:ext cx="11028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chemeClr val="tx2"/>
                </a:solidFill>
              </a:rPr>
              <a:t>※ </a:t>
            </a:r>
            <a:r>
              <a:rPr lang="ja-JP" altLang="en-US" sz="1600" dirty="0">
                <a:solidFill>
                  <a:schemeClr val="tx2"/>
                </a:solidFill>
              </a:rPr>
              <a:t>上記に加え、ハイブリッドコース入学者は「進路実現に向けた高い意欲をもつこと」と</a:t>
            </a:r>
            <a:endParaRPr lang="en-US" altLang="ja-JP" sz="1600" dirty="0">
              <a:solidFill>
                <a:schemeClr val="tx2"/>
              </a:solidFill>
            </a:endParaRPr>
          </a:p>
          <a:p>
            <a:r>
              <a:rPr lang="ja-JP" altLang="en-US" sz="1600" dirty="0">
                <a:solidFill>
                  <a:schemeClr val="tx2"/>
                </a:solidFill>
              </a:rPr>
              <a:t>　「そのために週5日の登校が可能であること」が望ましい。</a:t>
            </a:r>
          </a:p>
        </p:txBody>
      </p:sp>
    </p:spTree>
    <p:extLst>
      <p:ext uri="{BB962C8B-B14F-4D97-AF65-F5344CB8AC3E}">
        <p14:creationId xmlns:p14="http://schemas.microsoft.com/office/powerpoint/2010/main" val="291254120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425BD-699E-E420-97BA-61A819016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244B025-1719-C506-C8D3-B35E8A20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10" y="653142"/>
            <a:ext cx="7212380" cy="70226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学校見学や相談の日程は？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F56790C-60A5-7D74-4C2B-3AD6B973D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5094"/>
            <a:ext cx="8255559" cy="26659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学校見学</a:t>
            </a:r>
            <a:r>
              <a:rPr lang="en-US" altLang="ja-JP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個別相談は</a:t>
            </a:r>
            <a:r>
              <a:rPr lang="ja-JP" altLang="en-US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随時実施</a:t>
            </a:r>
            <a:endParaRPr lang="en-US" altLang="ja-JP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↪ ウェブサイトまたは電話にて事前予約</a:t>
            </a:r>
            <a:endParaRPr lang="en-US" altLang="ja-JP" sz="18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・全日制の学校説明会でも通信制の個別相談可能</a:t>
            </a:r>
            <a:endParaRPr lang="en-US" altLang="ja-JP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↪ ただしここでは出願書類配付せず</a:t>
            </a:r>
            <a:endParaRPr lang="en-US" altLang="ja-JP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D866424-61C8-05E3-8052-30FC6782F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53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90" y="3816350"/>
            <a:ext cx="3725472" cy="2484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39858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ABB2C-2026-B9D8-0B80-50BAA3ADD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E6E61A1-8A7E-B0AF-4929-E558EF60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7400"/>
            <a:ext cx="10515600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chemeClr val="tx2"/>
                </a:solidFill>
              </a:rPr>
              <a:t>ご清聴ありがとうございました。</a:t>
            </a:r>
          </a:p>
        </p:txBody>
      </p:sp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A2C7949D-E3A3-6CC4-C781-ACE127BFDD86}"/>
              </a:ext>
            </a:extLst>
          </p:cNvPr>
          <p:cNvSpPr/>
          <p:nvPr/>
        </p:nvSpPr>
        <p:spPr>
          <a:xfrm>
            <a:off x="6922558" y="2616782"/>
            <a:ext cx="4175135" cy="1939891"/>
          </a:xfrm>
          <a:prstGeom prst="wedgeEllipseCallout">
            <a:avLst>
              <a:gd name="adj1" fmla="val -55194"/>
              <a:gd name="adj2" fmla="val 50103"/>
            </a:avLst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2"/>
                </a:solidFill>
                <a:latin typeface="+mj-ea"/>
                <a:ea typeface="+mj-ea"/>
              </a:rPr>
              <a:t>通信制もよろしくお願いします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FF67C6-274C-1E5D-827D-7AB5E98C8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512" y="3041270"/>
            <a:ext cx="3602038" cy="3602038"/>
          </a:xfrm>
          <a:prstGeom prst="rect">
            <a:avLst/>
          </a:prstGeom>
        </p:spPr>
      </p:pic>
      <p:sp>
        <p:nvSpPr>
          <p:cNvPr id="2" name="コンテンツ プレースホルダー 4">
            <a:extLst>
              <a:ext uri="{FF2B5EF4-FFF2-40B4-BE49-F238E27FC236}">
                <a16:creationId xmlns:a16="http://schemas.microsoft.com/office/drawing/2014/main" id="{5314B4DA-79F5-C0FB-CE6C-103561A5D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5420740"/>
            <a:ext cx="4398265" cy="82786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このスライドは</a:t>
            </a:r>
            <a:endParaRPr lang="en-US" altLang="ja-JP" sz="16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16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本校</a:t>
            </a:r>
            <a:r>
              <a:rPr lang="en-US" altLang="ja-JP" sz="16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</a:t>
            </a:r>
            <a:r>
              <a:rPr lang="ja-JP" altLang="en-US" sz="16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にアップロードします。</a:t>
            </a:r>
            <a:endParaRPr lang="en-US" altLang="ja-JP" sz="16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416023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42914933-64E6-0C60-8FC5-1C6DC758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513578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>
                <a:solidFill>
                  <a:schemeClr val="tx2"/>
                </a:solidFill>
              </a:rPr>
              <a:t>2027</a:t>
            </a:r>
            <a:r>
              <a:rPr lang="ja-JP" altLang="en-US" b="1" dirty="0">
                <a:solidFill>
                  <a:schemeClr val="tx2"/>
                </a:solidFill>
              </a:rPr>
              <a:t>年度より通信制は変わります！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581DE7-A2DA-800D-AA78-A1BDA3815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530" y="2125526"/>
            <a:ext cx="4413191" cy="4413191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8BD75A9E-CC7C-B8A3-A823-71D91F794273}"/>
              </a:ext>
            </a:extLst>
          </p:cNvPr>
          <p:cNvSpPr/>
          <p:nvPr/>
        </p:nvSpPr>
        <p:spPr>
          <a:xfrm>
            <a:off x="5459518" y="1880182"/>
            <a:ext cx="4175135" cy="1939891"/>
          </a:xfrm>
          <a:prstGeom prst="wedgeEllipseCallout">
            <a:avLst>
              <a:gd name="adj1" fmla="val -51787"/>
              <a:gd name="adj2" fmla="val 52460"/>
            </a:avLst>
          </a:prstGeom>
          <a:solidFill>
            <a:schemeClr val="bg2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600" b="1" dirty="0">
                <a:solidFill>
                  <a:schemeClr val="tx2"/>
                </a:solidFill>
                <a:latin typeface="+mj-ea"/>
                <a:ea typeface="+mj-ea"/>
              </a:rPr>
              <a:t>Q</a:t>
            </a:r>
            <a:r>
              <a:rPr lang="ja-JP" altLang="en-US" sz="3600" b="1" dirty="0">
                <a:solidFill>
                  <a:schemeClr val="tx2"/>
                </a:solidFill>
                <a:latin typeface="+mj-ea"/>
                <a:ea typeface="+mj-ea"/>
              </a:rPr>
              <a:t>＆</a:t>
            </a:r>
            <a:r>
              <a:rPr lang="en-US" altLang="ja-JP" sz="3600" b="1" dirty="0">
                <a:solidFill>
                  <a:schemeClr val="tx2"/>
                </a:solidFill>
                <a:latin typeface="+mj-ea"/>
                <a:ea typeface="+mj-ea"/>
              </a:rPr>
              <a:t>A</a:t>
            </a:r>
            <a:r>
              <a:rPr lang="ja-JP" altLang="en-US" sz="3600" b="1" dirty="0">
                <a:solidFill>
                  <a:schemeClr val="tx2"/>
                </a:solidFill>
                <a:latin typeface="+mj-ea"/>
                <a:ea typeface="+mj-ea"/>
              </a:rPr>
              <a:t>方式で　ご説明します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674F2931-8C1D-8D1F-040D-EEA7B6B59C19}"/>
                  </a:ext>
                </a:extLst>
              </p14:cNvPr>
              <p14:cNvContentPartPr/>
              <p14:nvPr/>
            </p14:nvContentPartPr>
            <p14:xfrm>
              <a:off x="1536377" y="1176360"/>
              <a:ext cx="2618280" cy="4104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674F2931-8C1D-8D1F-040D-EEA7B6B59C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6737" y="996720"/>
                <a:ext cx="2797920" cy="40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0163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B40ED88-A359-9C2F-5499-DD7A3F27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 </a:t>
            </a:r>
            <a:r>
              <a:rPr lang="ja-JP" altLang="en-US" dirty="0">
                <a:solidFill>
                  <a:schemeClr val="tx2"/>
                </a:solidFill>
              </a:rPr>
              <a:t>どこにある？ いつから？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68FAC80-3A33-8353-2326-62F23339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大宮学習センター（大宮駅より</a:t>
            </a:r>
            <a:r>
              <a:rPr lang="en-US" altLang="ja-JP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650</a:t>
            </a: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ｍ 徒歩</a:t>
            </a:r>
            <a:r>
              <a:rPr lang="en-US" altLang="ja-JP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０分）</a:t>
            </a:r>
            <a:endParaRPr lang="en-US" altLang="ja-JP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国際学院埼玉短期大学敷地内</a:t>
            </a:r>
            <a:endParaRPr lang="en-US" altLang="ja-JP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通信制は開校</a:t>
            </a:r>
            <a:r>
              <a:rPr lang="en-US" altLang="ja-JP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５年</a:t>
            </a:r>
          </a:p>
          <a:p>
            <a:pPr>
              <a:lnSpc>
                <a:spcPct val="150000"/>
              </a:lnSpc>
            </a:pPr>
            <a:endParaRPr lang="ja-JP" altLang="en-US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185839C-DF8B-9740-32DD-21563BFC3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2820201"/>
            <a:ext cx="5197644" cy="3465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41BA9BD-F4E9-8745-49B7-3F757C679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020" y="4436589"/>
            <a:ext cx="2705330" cy="1848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332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0D66A-C032-A152-629E-6EE157CD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1EC84E67-2BC1-5359-7804-9F8E7B3C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9" y="653142"/>
            <a:ext cx="9022515" cy="70226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 </a:t>
            </a:r>
            <a:r>
              <a:rPr lang="ja-JP" altLang="en-US" dirty="0">
                <a:solidFill>
                  <a:schemeClr val="tx2"/>
                </a:solidFill>
              </a:rPr>
              <a:t>大宮学習センターはサポート校？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9F8041DB-9A0C-D141-BEED-32D2C695F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808"/>
            <a:ext cx="10515600" cy="22148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サポート校</a:t>
            </a:r>
            <a:r>
              <a:rPr lang="ja-JP" altLang="en-US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ではありません</a:t>
            </a:r>
            <a:endParaRPr lang="en-US" altLang="ja-JP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大宮学習センターは国際学院高等学校の分校で、教員がおり、</a:t>
            </a:r>
            <a:r>
              <a:rPr lang="ja-JP" altLang="en-US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正規の授業</a:t>
            </a:r>
            <a:r>
              <a:rPr lang="ja-JP" altLang="en-US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が行われています</a:t>
            </a:r>
          </a:p>
          <a:p>
            <a:pPr>
              <a:lnSpc>
                <a:spcPct val="150000"/>
              </a:lnSpc>
            </a:pPr>
            <a:endParaRPr lang="ja-JP" altLang="en-US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CED42EC-CE80-01EE-9E1D-1D12CBB24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28" y="4064742"/>
            <a:ext cx="3320688" cy="2214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19050" h="12700"/>
            <a:contourClr>
              <a:srgbClr val="969696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82E6983-FC25-93F2-F9C0-5A7516D3C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982" y="4060386"/>
            <a:ext cx="3327218" cy="2219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19050" h="12700"/>
            <a:contourClr>
              <a:srgbClr val="969696"/>
            </a:contourClr>
          </a:sp3d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3B13E2A-D857-7EC9-F554-FA930E960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0005" y="4060386"/>
            <a:ext cx="3320688" cy="2214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19050" h="127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68197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FC6394C7-1BE8-32DF-14AB-F844938E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75" y="2991792"/>
            <a:ext cx="9747250" cy="1325563"/>
          </a:xfrm>
        </p:spPr>
        <p:txBody>
          <a:bodyPr/>
          <a:lstStyle/>
          <a:p>
            <a:pPr algn="ctr"/>
            <a:r>
              <a:rPr lang="ja-JP" altLang="en-US" b="1" dirty="0"/>
              <a:t>ハイブリッドコース／通信コースを設置</a:t>
            </a: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0EBD5D22-3814-F6F0-2E4F-8D43B243F7F3}"/>
              </a:ext>
            </a:extLst>
          </p:cNvPr>
          <p:cNvSpPr txBox="1">
            <a:spLocks/>
          </p:cNvSpPr>
          <p:nvPr/>
        </p:nvSpPr>
        <p:spPr>
          <a:xfrm>
            <a:off x="3560082" y="1338625"/>
            <a:ext cx="5071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solidFill>
                  <a:schemeClr val="tx2"/>
                </a:solidFill>
              </a:rPr>
              <a:t>2027</a:t>
            </a:r>
            <a:r>
              <a:rPr lang="ja-JP" altLang="en-US" b="1" dirty="0">
                <a:solidFill>
                  <a:schemeClr val="tx2"/>
                </a:solidFill>
              </a:rPr>
              <a:t>年度より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450512EC-8B59-E93F-D383-691DF37DECF1}"/>
                  </a:ext>
                </a:extLst>
              </p14:cNvPr>
              <p14:cNvContentPartPr/>
              <p14:nvPr/>
            </p14:nvContentPartPr>
            <p14:xfrm>
              <a:off x="6479392" y="3620440"/>
              <a:ext cx="2572578" cy="68268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450512EC-8B59-E93F-D383-691DF37DEC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89391" y="3440787"/>
                <a:ext cx="2752219" cy="427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インク 12">
                <a:extLst>
                  <a:ext uri="{FF2B5EF4-FFF2-40B4-BE49-F238E27FC236}">
                    <a16:creationId xmlns:a16="http://schemas.microsoft.com/office/drawing/2014/main" id="{E676C411-35C5-B0BD-8D56-A4153AC23A4B}"/>
                  </a:ext>
                </a:extLst>
              </p14:cNvPr>
              <p14:cNvContentPartPr/>
              <p14:nvPr/>
            </p14:nvContentPartPr>
            <p14:xfrm>
              <a:off x="1519690" y="3597280"/>
              <a:ext cx="4192920" cy="144720"/>
            </p14:xfrm>
          </p:contentPart>
        </mc:Choice>
        <mc:Fallback xmlns="">
          <p:pic>
            <p:nvPicPr>
              <p:cNvPr id="13" name="インク 12">
                <a:extLst>
                  <a:ext uri="{FF2B5EF4-FFF2-40B4-BE49-F238E27FC236}">
                    <a16:creationId xmlns:a16="http://schemas.microsoft.com/office/drawing/2014/main" id="{E676C411-35C5-B0BD-8D56-A4153AC23A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9690" y="3417640"/>
                <a:ext cx="4372560" cy="50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183614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F818F-D439-5976-8CA7-62F7D17DC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17D5C8E3-B392-9EDA-9C49-92C38717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通学のペースは？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9E55815B-F39D-06B8-D3CD-8535CFD96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ハイブリッドコース</a:t>
            </a:r>
            <a:r>
              <a:rPr lang="ja-JP" altLang="en-US" sz="32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週５日</a:t>
            </a:r>
            <a:endParaRPr lang="en-US" altLang="ja-JP" sz="32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↪ 全日制と通信制の特長を兼ね備えたコース</a:t>
            </a:r>
            <a:endParaRPr lang="en-US" altLang="ja-JP" sz="32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通信コース　            </a:t>
            </a:r>
            <a:r>
              <a:rPr lang="ja-JP" altLang="en-US" sz="32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週１</a:t>
            </a:r>
            <a:r>
              <a:rPr lang="en-US" altLang="ja-JP" sz="32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32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～５</a:t>
            </a:r>
            <a:r>
              <a:rPr lang="en-US" altLang="ja-JP" sz="32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r>
              <a:rPr lang="ja-JP" altLang="en-US" sz="32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32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↪ 自分のペースで卒業を目指すコース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4B27764-8FF0-188A-C67D-2DF271CAAD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359" y="3341596"/>
            <a:ext cx="3370695" cy="3372492"/>
          </a:xfrm>
          <a:prstGeom prst="rect">
            <a:avLst/>
          </a:prstGeom>
        </p:spPr>
      </p:pic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6533094F-EEFA-8BC6-0D0E-B13E82646801}"/>
              </a:ext>
            </a:extLst>
          </p:cNvPr>
          <p:cNvSpPr/>
          <p:nvPr/>
        </p:nvSpPr>
        <p:spPr>
          <a:xfrm flipH="1">
            <a:off x="8053469" y="3535412"/>
            <a:ext cx="2312670" cy="1434165"/>
          </a:xfrm>
          <a:prstGeom prst="wedgeEllipseCallout">
            <a:avLst>
              <a:gd name="adj1" fmla="val -56257"/>
              <a:gd name="adj2" fmla="val 34245"/>
            </a:avLst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>
                <a:solidFill>
                  <a:schemeClr val="tx2"/>
                </a:solidFill>
                <a:latin typeface="+mj-ea"/>
                <a:ea typeface="+mj-ea"/>
              </a:rPr>
              <a:t>選べるようになりました！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398D1A96-FF8D-838F-7C38-23D1AC4E66BF}"/>
                  </a:ext>
                </a:extLst>
              </p14:cNvPr>
              <p14:cNvContentPartPr/>
              <p14:nvPr/>
            </p14:nvContentPartPr>
            <p14:xfrm>
              <a:off x="1260373" y="2250133"/>
              <a:ext cx="3597480" cy="8676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398D1A96-FF8D-838F-7C38-23D1AC4E66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70733" y="2070133"/>
                <a:ext cx="3777120" cy="4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90566876-D602-A45A-4279-D05143C59448}"/>
                  </a:ext>
                </a:extLst>
              </p14:cNvPr>
              <p14:cNvContentPartPr/>
              <p14:nvPr/>
            </p14:nvContentPartPr>
            <p14:xfrm>
              <a:off x="1235893" y="4009453"/>
              <a:ext cx="1968840" cy="47880"/>
            </p14:xfrm>
          </p:contentPart>
        </mc:Choice>
        <mc:Fallback xmlns=""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90566876-D602-A45A-4279-D05143C594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6253" y="3829453"/>
                <a:ext cx="2148480" cy="40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70105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692EA-BB52-3872-DB8F-68A316105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AC45EF17-ED4C-177D-E582-49D35CC04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699" y="1704406"/>
            <a:ext cx="8627533" cy="437923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スクーリング、レポート、テスト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個別サポート（レポート補助、検定対策、進路相談）</a:t>
            </a: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各種探究学習、特別活動　</a:t>
            </a:r>
            <a:r>
              <a:rPr lang="en-US" altLang="ja-JP" sz="2400" u="sng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lang="ja-JP" altLang="en-US" sz="2400" u="sng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次に紹介</a:t>
            </a: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リメディアル（学びなおし）</a:t>
            </a: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全日制授業（大宮で授業）　ハイブリッドコースのみ</a:t>
            </a:r>
            <a:endParaRPr lang="en-US" altLang="ja-JP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自由登校</a:t>
            </a:r>
            <a:r>
              <a:rPr lang="en-US" altLang="ja-JP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個別サポート付</a:t>
            </a:r>
            <a:r>
              <a:rPr lang="en-US" altLang="ja-JP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通信コースのみ</a:t>
            </a: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CCEF28D-E32B-EC05-6BD9-CEF7FAB0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何をしているの？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5BCA96-7026-71C6-BEC2-F10679059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992" y="4605449"/>
            <a:ext cx="2475264" cy="1651001"/>
          </a:xfrm>
          <a:prstGeom prst="snip2DiagRect">
            <a:avLst>
              <a:gd name="adj1" fmla="val 24904"/>
              <a:gd name="adj2" fmla="val 0"/>
            </a:avLst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75DA184-7561-DAD2-7398-730366C00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037" y="2802299"/>
            <a:ext cx="2475264" cy="1651001"/>
          </a:xfrm>
          <a:prstGeom prst="snip2DiagRect">
            <a:avLst>
              <a:gd name="adj1" fmla="val 23942"/>
              <a:gd name="adj2" fmla="val 0"/>
            </a:avLst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0429477-4FD7-F73C-2BDB-C232702BE4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200"/>
                    </a14:imgEffect>
                    <a14:imgEffect>
                      <a14:brightnessContrast bright="1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887" y="985224"/>
            <a:ext cx="2475264" cy="1651001"/>
          </a:xfrm>
          <a:prstGeom prst="snip2DiagRect">
            <a:avLst>
              <a:gd name="adj1" fmla="val 24872"/>
              <a:gd name="adj2" fmla="val 0"/>
            </a:avLst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インク 1">
                <a:extLst>
                  <a:ext uri="{FF2B5EF4-FFF2-40B4-BE49-F238E27FC236}">
                    <a16:creationId xmlns:a16="http://schemas.microsoft.com/office/drawing/2014/main" id="{13D0EB91-576C-3B2A-0B07-1E5A5935DAEF}"/>
                  </a:ext>
                </a:extLst>
              </p14:cNvPr>
              <p14:cNvContentPartPr/>
              <p14:nvPr/>
            </p14:nvContentPartPr>
            <p14:xfrm>
              <a:off x="4902165" y="5416565"/>
              <a:ext cx="1501200" cy="15120"/>
            </p14:xfrm>
          </p:contentPart>
        </mc:Choice>
        <mc:Fallback xmlns="">
          <p:pic>
            <p:nvPicPr>
              <p:cNvPr id="2" name="インク 1">
                <a:extLst>
                  <a:ext uri="{FF2B5EF4-FFF2-40B4-BE49-F238E27FC236}">
                    <a16:creationId xmlns:a16="http://schemas.microsoft.com/office/drawing/2014/main" id="{13D0EB91-576C-3B2A-0B07-1E5A5935DAE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30165" y="5275914"/>
                <a:ext cx="1644840" cy="2960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インク 5">
                <a:extLst>
                  <a:ext uri="{FF2B5EF4-FFF2-40B4-BE49-F238E27FC236}">
                    <a16:creationId xmlns:a16="http://schemas.microsoft.com/office/drawing/2014/main" id="{373767EE-3944-ED13-9556-2AAC7D077E85}"/>
                  </a:ext>
                </a:extLst>
              </p14:cNvPr>
              <p14:cNvContentPartPr/>
              <p14:nvPr/>
            </p14:nvContentPartPr>
            <p14:xfrm>
              <a:off x="5088465" y="4731491"/>
              <a:ext cx="2629800" cy="33120"/>
            </p14:xfrm>
          </p:contentPart>
        </mc:Choice>
        <mc:Fallback xmlns="">
          <p:pic>
            <p:nvPicPr>
              <p:cNvPr id="6" name="インク 5">
                <a:extLst>
                  <a:ext uri="{FF2B5EF4-FFF2-40B4-BE49-F238E27FC236}">
                    <a16:creationId xmlns:a16="http://schemas.microsoft.com/office/drawing/2014/main" id="{373767EE-3944-ED13-9556-2AAC7D077E8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6455" y="4587491"/>
                <a:ext cx="2773460" cy="3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204334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A850F-6B10-70F8-7C1D-BD31204C6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140A88D5-6E17-85F2-200E-D96C4E07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特別活動は？</a:t>
            </a:r>
            <a:endParaRPr lang="ja-JP" altLang="en-US" dirty="0"/>
          </a:p>
        </p:txBody>
      </p:sp>
      <p:sp>
        <p:nvSpPr>
          <p:cNvPr id="17" name="コンテンツ プレースホルダー 4">
            <a:extLst>
              <a:ext uri="{FF2B5EF4-FFF2-40B4-BE49-F238E27FC236}">
                <a16:creationId xmlns:a16="http://schemas.microsoft.com/office/drawing/2014/main" id="{E0515071-E37A-687B-7906-F8EC1AD3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79" y="1595156"/>
            <a:ext cx="1517651" cy="45894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宿泊行事</a:t>
            </a:r>
          </a:p>
        </p:txBody>
      </p:sp>
      <p:pic>
        <p:nvPicPr>
          <p:cNvPr id="19" name="図 18" descr="屋外, 覆い, 古い が含まれている画像">
            <a:extLst>
              <a:ext uri="{FF2B5EF4-FFF2-40B4-BE49-F238E27FC236}">
                <a16:creationId xmlns:a16="http://schemas.microsoft.com/office/drawing/2014/main" id="{6572D0F4-3B67-42CC-945C-F73AA160F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1113" y="2286701"/>
            <a:ext cx="1662660" cy="133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図 20" descr="草の上に凧を上げ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B376BA2-C3EA-4259-4452-E63CA8CE4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754" y="2097663"/>
            <a:ext cx="2307615" cy="169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図 21" descr="並んで立っている男性">
            <a:extLst>
              <a:ext uri="{FF2B5EF4-FFF2-40B4-BE49-F238E27FC236}">
                <a16:creationId xmlns:a16="http://schemas.microsoft.com/office/drawing/2014/main" id="{2FB9CA0A-157E-A495-E34A-63E3D2964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591" y="2125753"/>
            <a:ext cx="2355551" cy="1570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図 22" descr="部屋に集まっ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36928DB-5D53-B6BB-C8DF-27E70EA66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071" y="2125752"/>
            <a:ext cx="2355551" cy="1570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コンテンツ プレースホルダー 4">
            <a:extLst>
              <a:ext uri="{FF2B5EF4-FFF2-40B4-BE49-F238E27FC236}">
                <a16:creationId xmlns:a16="http://schemas.microsoft.com/office/drawing/2014/main" id="{3550B665-B19E-D991-6938-41E46C0D7E1E}"/>
              </a:ext>
            </a:extLst>
          </p:cNvPr>
          <p:cNvSpPr txBox="1">
            <a:spLocks/>
          </p:cNvSpPr>
          <p:nvPr/>
        </p:nvSpPr>
        <p:spPr>
          <a:xfrm>
            <a:off x="8160463" y="1595156"/>
            <a:ext cx="1195257" cy="403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文化祭</a:t>
            </a:r>
          </a:p>
        </p:txBody>
      </p:sp>
      <p:sp>
        <p:nvSpPr>
          <p:cNvPr id="25" name="コンテンツ プレースホルダー 4">
            <a:extLst>
              <a:ext uri="{FF2B5EF4-FFF2-40B4-BE49-F238E27FC236}">
                <a16:creationId xmlns:a16="http://schemas.microsoft.com/office/drawing/2014/main" id="{011B5DF7-3468-E681-C741-1F492A599D8A}"/>
              </a:ext>
            </a:extLst>
          </p:cNvPr>
          <p:cNvSpPr txBox="1">
            <a:spLocks/>
          </p:cNvSpPr>
          <p:nvPr/>
        </p:nvSpPr>
        <p:spPr>
          <a:xfrm>
            <a:off x="2933779" y="3962453"/>
            <a:ext cx="1605664" cy="458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外部講演</a:t>
            </a:r>
          </a:p>
        </p:txBody>
      </p:sp>
      <p:sp>
        <p:nvSpPr>
          <p:cNvPr id="28" name="コンテンツ プレースホルダー 4">
            <a:extLst>
              <a:ext uri="{FF2B5EF4-FFF2-40B4-BE49-F238E27FC236}">
                <a16:creationId xmlns:a16="http://schemas.microsoft.com/office/drawing/2014/main" id="{5F290FAB-232E-C3E3-DDEE-75A940122B14}"/>
              </a:ext>
            </a:extLst>
          </p:cNvPr>
          <p:cNvSpPr txBox="1">
            <a:spLocks/>
          </p:cNvSpPr>
          <p:nvPr/>
        </p:nvSpPr>
        <p:spPr>
          <a:xfrm>
            <a:off x="8160463" y="3886766"/>
            <a:ext cx="1517651" cy="458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校外学習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670001B-D389-D66B-4654-58FC2D640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031538" y="4507190"/>
            <a:ext cx="1316368" cy="1685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05E2AF-78E5-2CC4-5AC3-46E4CDDE3E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071" y="4423364"/>
            <a:ext cx="2409021" cy="180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A505144-44FD-A482-C4D6-8926FE43A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754" y="4507190"/>
            <a:ext cx="2260850" cy="1696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7D2FF05-54E3-1B70-0676-82B9DB1F50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43427" y="4662260"/>
            <a:ext cx="1831659" cy="137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77090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D7F4D-A165-308D-46EF-2AE0E2A35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303165D1-B9C6-268D-4373-35043092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64499" y="628075"/>
            <a:ext cx="3796039" cy="1089879"/>
          </a:xfrm>
          <a:prstGeom prst="rect">
            <a:avLst/>
          </a:prstGeom>
        </p:spPr>
      </p:pic>
      <p:pic>
        <p:nvPicPr>
          <p:cNvPr id="30" name="図 29" descr="ポーズをとる男性グループ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D1DD24B-10EA-2A80-64D8-7D01F6B50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247" y="2135978"/>
            <a:ext cx="2296049" cy="172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A513485C-5B35-B3CA-B750-FF137C5535BA}"/>
              </a:ext>
            </a:extLst>
          </p:cNvPr>
          <p:cNvSpPr/>
          <p:nvPr/>
        </p:nvSpPr>
        <p:spPr>
          <a:xfrm>
            <a:off x="9658350" y="4608457"/>
            <a:ext cx="1950720" cy="1558682"/>
          </a:xfrm>
          <a:prstGeom prst="roundRect">
            <a:avLst>
              <a:gd name="adj" fmla="val 980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コンテンツ プレースホルダー 4">
            <a:extLst>
              <a:ext uri="{FF2B5EF4-FFF2-40B4-BE49-F238E27FC236}">
                <a16:creationId xmlns:a16="http://schemas.microsoft.com/office/drawing/2014/main" id="{807D612E-336C-C785-8C1E-860A17EE9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050" y="1530159"/>
            <a:ext cx="1740869" cy="458940"/>
          </a:xfrm>
        </p:spPr>
        <p:txBody>
          <a:bodyPr>
            <a:noAutofit/>
          </a:bodyPr>
          <a:lstStyle/>
          <a:p>
            <a:pPr marL="0" indent="0" algn="dist">
              <a:lnSpc>
                <a:spcPct val="100000"/>
              </a:lnSpc>
              <a:spcBef>
                <a:spcPts val="0"/>
              </a:spcBef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海外研修</a:t>
            </a:r>
          </a:p>
        </p:txBody>
      </p:sp>
      <p:sp>
        <p:nvSpPr>
          <p:cNvPr id="24" name="コンテンツ プレースホルダー 4">
            <a:extLst>
              <a:ext uri="{FF2B5EF4-FFF2-40B4-BE49-F238E27FC236}">
                <a16:creationId xmlns:a16="http://schemas.microsoft.com/office/drawing/2014/main" id="{4A29BF2B-3D1C-E0F5-AD1A-AA36C2A908C6}"/>
              </a:ext>
            </a:extLst>
          </p:cNvPr>
          <p:cNvSpPr txBox="1">
            <a:spLocks/>
          </p:cNvSpPr>
          <p:nvPr/>
        </p:nvSpPr>
        <p:spPr>
          <a:xfrm>
            <a:off x="7049192" y="1572099"/>
            <a:ext cx="3086099" cy="403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国際交流</a:t>
            </a:r>
            <a:r>
              <a:rPr lang="ja-JP" altLang="en-US" sz="18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（海外校受入）</a:t>
            </a:r>
            <a:endParaRPr lang="ja-JP" altLang="en-US" sz="2400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5" name="コンテンツ プレースホルダー 4">
            <a:extLst>
              <a:ext uri="{FF2B5EF4-FFF2-40B4-BE49-F238E27FC236}">
                <a16:creationId xmlns:a16="http://schemas.microsoft.com/office/drawing/2014/main" id="{0ED17FC9-7255-BDD0-5FD5-016F604B2D72}"/>
              </a:ext>
            </a:extLst>
          </p:cNvPr>
          <p:cNvSpPr txBox="1">
            <a:spLocks/>
          </p:cNvSpPr>
          <p:nvPr/>
        </p:nvSpPr>
        <p:spPr>
          <a:xfrm>
            <a:off x="1181202" y="4053241"/>
            <a:ext cx="2856960" cy="458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ボランティア体験</a:t>
            </a:r>
          </a:p>
        </p:txBody>
      </p:sp>
      <p:pic>
        <p:nvPicPr>
          <p:cNvPr id="26" name="図 25" descr="海を背景に写真に写る人達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2F1C109-B06D-4611-1950-F06F49A42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89" y="2106338"/>
            <a:ext cx="2335570" cy="1751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コンテンツ プレースホルダー 4">
            <a:extLst>
              <a:ext uri="{FF2B5EF4-FFF2-40B4-BE49-F238E27FC236}">
                <a16:creationId xmlns:a16="http://schemas.microsoft.com/office/drawing/2014/main" id="{1C2458B4-D459-5032-C3F1-D8D1E28A46D0}"/>
              </a:ext>
            </a:extLst>
          </p:cNvPr>
          <p:cNvSpPr txBox="1">
            <a:spLocks/>
          </p:cNvSpPr>
          <p:nvPr/>
        </p:nvSpPr>
        <p:spPr>
          <a:xfrm>
            <a:off x="6145190" y="4053241"/>
            <a:ext cx="1709942" cy="458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卒業研究</a:t>
            </a:r>
          </a:p>
        </p:txBody>
      </p:sp>
      <p:pic>
        <p:nvPicPr>
          <p:cNvPr id="29" name="図 28" descr="屋内, 人, テーブル, 女性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8967C2F-A432-0930-ED52-E5906B85A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454" y="2135979"/>
            <a:ext cx="2296049" cy="1722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図 31" descr="古い建物の前に立っ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2B67881-1E5B-8F8F-2F90-67CD95C6A7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848" y="2086150"/>
            <a:ext cx="2335570" cy="1752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ABEC1D9-7B3E-6795-2676-148BC89B2F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3589" y="4645042"/>
            <a:ext cx="2041525" cy="14827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2D5B721-50D5-C21C-7C37-01AA38462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9732" y="4646176"/>
            <a:ext cx="1097021" cy="155868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コンテンツ プレースホルダー 4">
            <a:extLst>
              <a:ext uri="{FF2B5EF4-FFF2-40B4-BE49-F238E27FC236}">
                <a16:creationId xmlns:a16="http://schemas.microsoft.com/office/drawing/2014/main" id="{ABBD4D2C-6334-C450-79BC-7A242EECFEB3}"/>
              </a:ext>
            </a:extLst>
          </p:cNvPr>
          <p:cNvSpPr txBox="1">
            <a:spLocks/>
          </p:cNvSpPr>
          <p:nvPr/>
        </p:nvSpPr>
        <p:spPr>
          <a:xfrm>
            <a:off x="8581736" y="840413"/>
            <a:ext cx="3004223" cy="809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8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大学入試（総合型選抜等）</a:t>
            </a:r>
            <a:endParaRPr lang="en-US" altLang="ja-JP" sz="1800" b="1" dirty="0">
              <a:solidFill>
                <a:schemeClr val="tx2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1800" b="1" dirty="0">
                <a:solidFill>
                  <a:schemeClr val="tx2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にも活用！</a:t>
            </a:r>
          </a:p>
        </p:txBody>
      </p:sp>
      <p:sp>
        <p:nvSpPr>
          <p:cNvPr id="3" name="タイトル 14">
            <a:extLst>
              <a:ext uri="{FF2B5EF4-FFF2-40B4-BE49-F238E27FC236}">
                <a16:creationId xmlns:a16="http://schemas.microsoft.com/office/drawing/2014/main" id="{9D3B2C1D-016C-35A6-6702-336444635D49}"/>
              </a:ext>
            </a:extLst>
          </p:cNvPr>
          <p:cNvSpPr txBox="1">
            <a:spLocks/>
          </p:cNvSpPr>
          <p:nvPr/>
        </p:nvSpPr>
        <p:spPr>
          <a:xfrm>
            <a:off x="9761700" y="4626786"/>
            <a:ext cx="1824259" cy="656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ja-JP" altLang="en-US" sz="1100" b="1" dirty="0">
                <a:solidFill>
                  <a:schemeClr val="tx2"/>
                </a:solidFill>
              </a:rPr>
              <a:t>国連グローバルコンパクト</a:t>
            </a:r>
            <a:endParaRPr lang="en-US" altLang="ja-JP" sz="1100" b="1" dirty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</a:pPr>
            <a:r>
              <a:rPr lang="ja-JP" altLang="en-US" sz="1100" b="1" dirty="0">
                <a:solidFill>
                  <a:schemeClr val="tx2"/>
                </a:solidFill>
              </a:rPr>
              <a:t>ユネスコスクール加盟校</a:t>
            </a:r>
            <a:endParaRPr lang="ja-JP" altLang="en-US" sz="1100" b="1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1D3FB81F-1956-56EE-CD3F-2D41DD15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Q.</a:t>
            </a:r>
            <a:r>
              <a:rPr lang="ja-JP" altLang="en-US" dirty="0">
                <a:solidFill>
                  <a:schemeClr val="tx2"/>
                </a:solidFill>
              </a:rPr>
              <a:t> 他の特徴的な活動は？</a:t>
            </a:r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E0AC431-532C-7893-6274-2EFECE7D2F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28" y="4625657"/>
            <a:ext cx="2265102" cy="151006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0829396-13FC-9F7D-C462-613B36FA96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192" y="4625657"/>
            <a:ext cx="2277382" cy="15182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1C66B05-66F5-5874-09D2-BF01914B2E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5884" y="5359994"/>
            <a:ext cx="627627" cy="60000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DF42AD1-98B7-D0B8-3769-CCA84329D5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262" y="5281025"/>
            <a:ext cx="585515" cy="7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3214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テーマ">
  <a:themeElements>
    <a:clrScheme name="ユーザー定義 7">
      <a:dk1>
        <a:srgbClr val="33391C"/>
      </a:dk1>
      <a:lt1>
        <a:srgbClr val="FEFAC9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ユーザー定義 12">
      <a:majorFont>
        <a:latin typeface="BIZ UDPゴシック"/>
        <a:ea typeface="BIZ UDPゴシック"/>
        <a:cs typeface=""/>
      </a:majorFont>
      <a:minorFont>
        <a:latin typeface="HG丸ｺﾞｼｯｸM-PRO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4594</TotalTime>
  <Words>1040</Words>
  <Application>Microsoft Office PowerPoint</Application>
  <PresentationFormat>ワイド画面</PresentationFormat>
  <Paragraphs>187</Paragraphs>
  <Slides>19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8" baseType="lpstr">
      <vt:lpstr>BIZ UDPゴシック</vt:lpstr>
      <vt:lpstr>BIZ UDゴシック</vt:lpstr>
      <vt:lpstr>HG丸ｺﾞｼｯｸM-PRO</vt:lpstr>
      <vt:lpstr>HG教科書体</vt:lpstr>
      <vt:lpstr>Meiryo UI</vt:lpstr>
      <vt:lpstr>游ゴシック</vt:lpstr>
      <vt:lpstr>Arial</vt:lpstr>
      <vt:lpstr>Calibri</vt:lpstr>
      <vt:lpstr>Office テーマ</vt:lpstr>
      <vt:lpstr>PowerPoint プレゼンテーション</vt:lpstr>
      <vt:lpstr>2027年度より通信制は変わります！</vt:lpstr>
      <vt:lpstr>Q. どこにある？ いつから？</vt:lpstr>
      <vt:lpstr>Q. 大宮学習センターはサポート校？</vt:lpstr>
      <vt:lpstr>ハイブリッドコース／通信コースを設置</vt:lpstr>
      <vt:lpstr>Q. 通学のペースは？</vt:lpstr>
      <vt:lpstr>Q. 何をしているの？</vt:lpstr>
      <vt:lpstr>Q. 特別活動は？</vt:lpstr>
      <vt:lpstr>Q. 他の特徴的な活動は？</vt:lpstr>
      <vt:lpstr>Q. 学校に馴染めるか不安です</vt:lpstr>
      <vt:lpstr>Q. 卒業後の進路状況は？</vt:lpstr>
      <vt:lpstr>Q. 卒業後の進路状況は？</vt:lpstr>
      <vt:lpstr>入試関連情報</vt:lpstr>
      <vt:lpstr>Q. 実は全日制を目指してます…</vt:lpstr>
      <vt:lpstr>Q. 昨年度の入試結果は？</vt:lpstr>
      <vt:lpstr>Q. 入学できるか不安です…</vt:lpstr>
      <vt:lpstr>Q. 入学できるか不安です…</vt:lpstr>
      <vt:lpstr>Q. 学校見学や相談の日程は？</vt:lpstr>
      <vt:lpstr>ご清聴ありがとうございました。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大野 譲太郎</dc:creator>
  <cp:lastModifiedBy>大野 譲太郎</cp:lastModifiedBy>
  <cp:revision>29</cp:revision>
  <dcterms:created xsi:type="dcterms:W3CDTF">2026-05-11T23:38:12Z</dcterms:created>
  <dcterms:modified xsi:type="dcterms:W3CDTF">2026-06-14T23:32:23Z</dcterms:modified>
</cp:coreProperties>
</file>